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omments/modernComment_102_96EA911A.xml" ContentType="application/vnd.ms-powerpoint.comments+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omments/modernComment_107_E7BC26BE.xml" ContentType="application/vnd.ms-powerpoint.comments+xml"/>
  <Override PartName="/ppt/comments/modernComment_104_116B2440.xml" ContentType="application/vnd.ms-powerpoint.comments+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5.xml" ContentType="application/vnd.openxmlformats-officedocument.themeOverride+xml"/>
  <Override PartName="/ppt/comments/modernComment_167_3A99FF61.xml" ContentType="application/vnd.ms-powerpoint.comments+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omments/modernComment_108_982D6188.xml" ContentType="application/vnd.ms-powerpoint.comments+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omments/modernComment_168_7E1132D4.xml" ContentType="application/vnd.ms-powerpoint.comments+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9.xml" ContentType="application/vnd.openxmlformats-officedocument.themeOverride+xml"/>
  <Override PartName="/ppt/comments/modernComment_14C_1FFBFE4B.xml" ContentType="application/vnd.ms-powerpoint.comments+xml"/>
  <Override PartName="/ppt/comments/modernComment_138_C7C70AF5.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7"/>
  </p:notesMasterIdLst>
  <p:sldIdLst>
    <p:sldId id="261" r:id="rId5"/>
    <p:sldId id="279" r:id="rId6"/>
    <p:sldId id="258" r:id="rId7"/>
    <p:sldId id="287" r:id="rId8"/>
    <p:sldId id="263" r:id="rId9"/>
    <p:sldId id="288" r:id="rId10"/>
    <p:sldId id="260" r:id="rId11"/>
    <p:sldId id="298" r:id="rId12"/>
    <p:sldId id="359" r:id="rId13"/>
    <p:sldId id="262" r:id="rId14"/>
    <p:sldId id="259" r:id="rId15"/>
    <p:sldId id="280" r:id="rId16"/>
    <p:sldId id="357" r:id="rId17"/>
    <p:sldId id="290" r:id="rId18"/>
    <p:sldId id="300" r:id="rId19"/>
    <p:sldId id="289" r:id="rId20"/>
    <p:sldId id="264" r:id="rId21"/>
    <p:sldId id="305" r:id="rId22"/>
    <p:sldId id="326" r:id="rId23"/>
    <p:sldId id="345" r:id="rId24"/>
    <p:sldId id="325" r:id="rId25"/>
    <p:sldId id="327" r:id="rId26"/>
    <p:sldId id="304" r:id="rId27"/>
    <p:sldId id="330" r:id="rId28"/>
    <p:sldId id="306" r:id="rId29"/>
    <p:sldId id="360" r:id="rId30"/>
    <p:sldId id="346" r:id="rId31"/>
    <p:sldId id="329" r:id="rId32"/>
    <p:sldId id="347" r:id="rId33"/>
    <p:sldId id="307" r:id="rId34"/>
    <p:sldId id="320" r:id="rId35"/>
    <p:sldId id="331" r:id="rId36"/>
    <p:sldId id="332" r:id="rId37"/>
    <p:sldId id="348" r:id="rId38"/>
    <p:sldId id="317" r:id="rId39"/>
    <p:sldId id="318" r:id="rId40"/>
    <p:sldId id="336" r:id="rId41"/>
    <p:sldId id="333" r:id="rId42"/>
    <p:sldId id="337" r:id="rId43"/>
    <p:sldId id="338" r:id="rId44"/>
    <p:sldId id="334" r:id="rId45"/>
    <p:sldId id="344" r:id="rId46"/>
    <p:sldId id="340" r:id="rId47"/>
    <p:sldId id="343" r:id="rId48"/>
    <p:sldId id="319" r:id="rId49"/>
    <p:sldId id="349" r:id="rId50"/>
    <p:sldId id="310" r:id="rId51"/>
    <p:sldId id="350" r:id="rId52"/>
    <p:sldId id="321" r:id="rId53"/>
    <p:sldId id="311" r:id="rId54"/>
    <p:sldId id="322" r:id="rId55"/>
    <p:sldId id="351" r:id="rId56"/>
    <p:sldId id="312" r:id="rId57"/>
    <p:sldId id="352" r:id="rId58"/>
    <p:sldId id="313" r:id="rId59"/>
    <p:sldId id="353" r:id="rId60"/>
    <p:sldId id="314" r:id="rId61"/>
    <p:sldId id="354" r:id="rId62"/>
    <p:sldId id="315" r:id="rId63"/>
    <p:sldId id="355" r:id="rId64"/>
    <p:sldId id="308" r:id="rId65"/>
    <p:sldId id="356" r:id="rId66"/>
    <p:sldId id="316" r:id="rId67"/>
    <p:sldId id="301" r:id="rId68"/>
    <p:sldId id="303" r:id="rId69"/>
    <p:sldId id="361" r:id="rId70"/>
    <p:sldId id="328" r:id="rId71"/>
    <p:sldId id="323" r:id="rId72"/>
    <p:sldId id="324" r:id="rId73"/>
    <p:sldId id="266" r:id="rId74"/>
    <p:sldId id="302" r:id="rId75"/>
    <p:sldId id="358" r:id="rId76"/>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F80560-F611-D035-58CC-DD5D2E8370DA}" name="Annick Poncé (SPF Santé Publique - FOD Volksgezondheid)" initials="AP(SPFV" userId="S::annick.ponce@health.fgov.be::436e5f4d-5883-4cc7-bbdc-d97e9e7a02c1" providerId="AD"/>
  <p188:author id="{50F685A0-8E34-6B11-DF28-6BFD81621B89}" name="Siméon Bourdoux (SPF Santé Publique - FOD Volksgezondheid)" initials="SB(SPFV" userId="S::simeon.bourdoux@health.fgov.be::de872adf-2e8a-45a9-9c49-a163858b752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A81D7"/>
    <a:srgbClr val="40E4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55" d="100"/>
          <a:sy n="155" d="100"/>
        </p:scale>
        <p:origin x="54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2" Type="http://schemas.openxmlformats.org/officeDocument/2006/relationships/oleObject" Target="file:///\\health.fgov.be\shares\DG1\FZ_FH\CEL_Appui_INT_Ondersteuning\Team_Equipe\DATA\rapports\2023_2\Presentation%20ABSYM.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health.fgov.be\shares\DG1\FZ_FH\CEL_Appui_INT_Ondersteuning\Team_Equipe\DATA\rapports\2023_2\DashBoard_2023_2_v0.2.xlsx" TargetMode="External"/><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health.fgov.be\shares\DG1\FZ_FH\CEL_Appui_INT_Ondersteuning\Team_Equipe\DATA\rapports\2023_2\DashBoard_2023_2_v0.2.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health.fgov.be\shares\DG1\FZ_FH\CEL_Appui_INT_Ondersteuning\Team_Equipe\DATA\rapports\2023_2\Presentation%20ABSYM.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health.fgov.be\shares\DG1\FZ_FH\CEL_Appui_INT_Ondersteuning\Team_Equipe\DATA\rapports\2023_2\Presentation%20ABSYM.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health.fgov.be\shares\DG1\FZ_FH\CEL_Appui_INT_Ondersteuning\Team_Equipe\DATA\rapports\2023_2\Presentation%20ABSYM.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health.fgov.be\shares\DG1\FZ_FH\CEL_Appui_INT_Ondersteuning\Team_Equipe\DATA\rapports\2023_2\Presentation%20ABSYM.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health.fgov.be\shares\DG1\FZ_FH\CEL_Appui_INT_Ondersteuning\Team_Equipe\DATA\rapports\2023_2\Presentation%20ABSYM.xlsx" TargetMode="External"/><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2" Type="http://schemas.openxmlformats.org/officeDocument/2006/relationships/oleObject" Target="file:///\\health.fgov.be\shares\DG1\FZ_FH\CEL_Appui_INT_Ondersteuning\Team_Equipe\DATA\rapports\2023_2\DashBoard_2023_2_v0.2.xlsx" TargetMode="External"/><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health.fgov.be\shares\DG1\FZ_FH\CEL_Appui_INT_Ondersteuning\Team_Equipe\DATA\rapports\2023_2\DashBoard_2023_2_v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900" b="0" i="0" u="none" strike="noStrike" kern="1200" spc="0" baseline="0">
                <a:solidFill>
                  <a:schemeClr val="tx1">
                    <a:lumMod val="65000"/>
                    <a:lumOff val="35000"/>
                  </a:schemeClr>
                </a:solidFill>
                <a:latin typeface="Open Sans" pitchFamily="2" charset="0"/>
                <a:ea typeface="Open Sans" pitchFamily="2" charset="0"/>
                <a:cs typeface="Open Sans" pitchFamily="2" charset="0"/>
              </a:defRPr>
            </a:pPr>
            <a:endParaRPr lang="en-US"/>
          </a:p>
        </c:rich>
      </c:tx>
      <c:layout>
        <c:manualLayout>
          <c:xMode val="edge"/>
          <c:yMode val="edge"/>
          <c:x val="0.28316885433429628"/>
          <c:y val="0"/>
        </c:manualLayout>
      </c:layout>
      <c:overlay val="0"/>
      <c:spPr>
        <a:noFill/>
        <a:ln>
          <a:noFill/>
        </a:ln>
        <a:effectLst/>
      </c:spPr>
    </c:title>
    <c:autoTitleDeleted val="0"/>
    <c:plotArea>
      <c:layout>
        <c:manualLayout>
          <c:layoutTarget val="inner"/>
          <c:xMode val="edge"/>
          <c:yMode val="edge"/>
          <c:x val="0"/>
          <c:y val="0.20480277777777781"/>
          <c:w val="0.99310848440286481"/>
          <c:h val="0.78887431054992063"/>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85E5"/>
              </a:solidFill>
              <a:ln>
                <a:noFill/>
              </a:ln>
              <a:effectLst/>
            </c:spPr>
            <c:extLst>
              <c:ext xmlns:c16="http://schemas.microsoft.com/office/drawing/2014/chart" uri="{C3380CC4-5D6E-409C-BE32-E72D297353CC}">
                <c16:uniqueId val="{00000001-9B03-44C6-8414-5995A99E3EC9}"/>
              </c:ext>
            </c:extLst>
          </c:dPt>
          <c:dPt>
            <c:idx val="1"/>
            <c:invertIfNegative val="0"/>
            <c:bubble3D val="0"/>
            <c:spPr>
              <a:solidFill>
                <a:srgbClr val="40E4AD"/>
              </a:solidFill>
              <a:ln>
                <a:noFill/>
              </a:ln>
              <a:effectLst/>
            </c:spPr>
            <c:extLst>
              <c:ext xmlns:c16="http://schemas.microsoft.com/office/drawing/2014/chart" uri="{C3380CC4-5D6E-409C-BE32-E72D297353CC}">
                <c16:uniqueId val="{00000003-9B03-44C6-8414-5995A99E3EC9}"/>
              </c:ext>
            </c:extLst>
          </c:dPt>
          <c:dPt>
            <c:idx val="2"/>
            <c:invertIfNegative val="0"/>
            <c:bubble3D val="0"/>
            <c:spPr>
              <a:solidFill>
                <a:srgbClr val="002060"/>
              </a:solidFill>
              <a:ln>
                <a:noFill/>
              </a:ln>
              <a:effectLst/>
            </c:spPr>
            <c:extLst>
              <c:ext xmlns:c16="http://schemas.microsoft.com/office/drawing/2014/chart" uri="{C3380CC4-5D6E-409C-BE32-E72D297353CC}">
                <c16:uniqueId val="{00000005-9B03-44C6-8414-5995A99E3EC9}"/>
              </c:ext>
            </c:extLst>
          </c:dPt>
          <c:dPt>
            <c:idx val="3"/>
            <c:invertIfNegative val="0"/>
            <c:bubble3D val="0"/>
            <c:spPr>
              <a:noFill/>
              <a:ln>
                <a:noFill/>
              </a:ln>
              <a:effectLst/>
            </c:spPr>
            <c:extLst>
              <c:ext xmlns:c16="http://schemas.microsoft.com/office/drawing/2014/chart" uri="{C3380CC4-5D6E-409C-BE32-E72D297353CC}">
                <c16:uniqueId val="{00000007-9B03-44C6-8414-5995A99E3EC9}"/>
              </c:ext>
            </c:extLst>
          </c:dPt>
          <c:dLbls>
            <c:dLbl>
              <c:idx val="0"/>
              <c:layout>
                <c:manualLayout>
                  <c:x val="0.74765277777777783"/>
                  <c:y val="4.1666666666666669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03-44C6-8414-5995A99E3EC9}"/>
                </c:ext>
              </c:extLst>
            </c:dLbl>
            <c:dLbl>
              <c:idx val="1"/>
              <c:layout>
                <c:manualLayout>
                  <c:x val="0.26085347222222222"/>
                  <c:y val="2.0833333333333334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03-44C6-8414-5995A99E3EC9}"/>
                </c:ext>
              </c:extLst>
            </c:dLbl>
            <c:dLbl>
              <c:idx val="2"/>
              <c:layout>
                <c:manualLayout>
                  <c:x val="0.52961736111111113"/>
                  <c:y val="3.4722222222222224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03-44C6-8414-5995A99E3EC9}"/>
                </c:ext>
              </c:extLst>
            </c:dLbl>
            <c:dLbl>
              <c:idx val="3"/>
              <c:layout>
                <c:manualLayout>
                  <c:x val="0.1242829861111111"/>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B03-44C6-8414-5995A99E3EC9}"/>
                </c:ext>
              </c:extLst>
            </c:dLbl>
            <c:numFmt formatCode="#,##0" sourceLinked="0"/>
            <c:spPr>
              <a:noFill/>
              <a:ln>
                <a:noFill/>
              </a:ln>
              <a:effectLst/>
            </c:spPr>
            <c:txPr>
              <a:bodyPr rot="0" spcFirstLastPara="1" vertOverflow="ellipsis" vert="horz" wrap="none" lIns="38100" tIns="19050" rIns="38100" bIns="19050" anchor="ctr" anchorCtr="1">
                <a:spAutoFit/>
              </a:bodyPr>
              <a:lstStyle/>
              <a:p>
                <a:pPr>
                  <a:defRPr sz="900" b="1" i="0" u="none" strike="noStrike" kern="1200" baseline="0">
                    <a:solidFill>
                      <a:schemeClr val="tx1">
                        <a:lumMod val="75000"/>
                        <a:lumOff val="25000"/>
                      </a:schemeClr>
                    </a:solidFill>
                    <a:latin typeface="Open Sans" pitchFamily="2" charset="0"/>
                    <a:ea typeface="Open Sans" pitchFamily="2" charset="0"/>
                    <a:cs typeface="Open Sans" pitchFamily="2" charset="0"/>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HOSP!$A$2:$A$4</c:f>
              <c:strCache>
                <c:ptCount val="3"/>
                <c:pt idx="0">
                  <c:v>BRUXELLES/BRUSSEL</c:v>
                </c:pt>
                <c:pt idx="1">
                  <c:v>VLAANDEREN</c:v>
                </c:pt>
                <c:pt idx="2">
                  <c:v>WALLONIE</c:v>
                </c:pt>
              </c:strCache>
            </c:strRef>
          </c:cat>
          <c:val>
            <c:numRef>
              <c:f>HOSP!$B$2:$B$4</c:f>
              <c:numCache>
                <c:formatCode>General</c:formatCode>
                <c:ptCount val="3"/>
                <c:pt idx="0">
                  <c:v>23</c:v>
                </c:pt>
                <c:pt idx="1">
                  <c:v>81</c:v>
                </c:pt>
                <c:pt idx="2">
                  <c:v>58</c:v>
                </c:pt>
              </c:numCache>
            </c:numRef>
          </c:val>
          <c:extLst>
            <c:ext xmlns:c16="http://schemas.microsoft.com/office/drawing/2014/chart" uri="{C3380CC4-5D6E-409C-BE32-E72D297353CC}">
              <c16:uniqueId val="{00000008-9B03-44C6-8414-5995A99E3EC9}"/>
            </c:ext>
          </c:extLst>
        </c:ser>
        <c:dLbls>
          <c:dLblPos val="inBase"/>
          <c:showLegendKey val="0"/>
          <c:showVal val="1"/>
          <c:showCatName val="0"/>
          <c:showSerName val="0"/>
          <c:showPercent val="0"/>
          <c:showBubbleSize val="0"/>
        </c:dLbls>
        <c:gapWidth val="100"/>
        <c:axId val="954178128"/>
        <c:axId val="954173536"/>
      </c:barChart>
      <c:catAx>
        <c:axId val="954178128"/>
        <c:scaling>
          <c:orientation val="maxMin"/>
        </c:scaling>
        <c:delete val="0"/>
        <c:axPos val="l"/>
        <c:numFmt formatCode="General" sourceLinked="1"/>
        <c:majorTickMark val="out"/>
        <c:minorTickMark val="none"/>
        <c:tickLblPos val="nextTo"/>
        <c:spPr>
          <a:noFill/>
          <a:ln>
            <a:noFill/>
          </a:ln>
        </c:spPr>
        <c:txPr>
          <a:bodyPr/>
          <a:lstStyle/>
          <a:p>
            <a:pPr algn="l" rtl="0">
              <a:defRPr lang="en-US" sz="900" b="0" i="0" u="none" strike="noStrike" kern="1200" spc="0" baseline="0">
                <a:solidFill>
                  <a:sysClr val="windowText" lastClr="000000">
                    <a:lumMod val="65000"/>
                    <a:lumOff val="35000"/>
                  </a:sysClr>
                </a:solidFill>
                <a:latin typeface="Open Sans" pitchFamily="2" charset="0"/>
                <a:ea typeface="Open Sans" pitchFamily="2" charset="0"/>
                <a:cs typeface="Open Sans" pitchFamily="2" charset="0"/>
              </a:defRPr>
            </a:pPr>
            <a:endParaRPr lang="fr-FR"/>
          </a:p>
        </c:txPr>
        <c:crossAx val="954173536"/>
        <c:crosses val="autoZero"/>
        <c:auto val="1"/>
        <c:lblAlgn val="ctr"/>
        <c:lblOffset val="100"/>
        <c:noMultiLvlLbl val="0"/>
      </c:catAx>
      <c:valAx>
        <c:axId val="954173536"/>
        <c:scaling>
          <c:orientation val="minMax"/>
          <c:max val="162"/>
          <c:min val="0"/>
        </c:scaling>
        <c:delete val="0"/>
        <c:axPos val="t"/>
        <c:numFmt formatCode="General" sourceLinked="1"/>
        <c:majorTickMark val="out"/>
        <c:minorTickMark val="none"/>
        <c:tickLblPos val="nextTo"/>
        <c:spPr>
          <a:noFill/>
          <a:ln>
            <a:noFill/>
          </a:ln>
        </c:spPr>
        <c:txPr>
          <a:bodyPr/>
          <a:lstStyle/>
          <a:p>
            <a:pPr>
              <a:defRPr>
                <a:noFill/>
              </a:defRPr>
            </a:pPr>
            <a:endParaRPr lang="fr-FR"/>
          </a:p>
        </c:txPr>
        <c:crossAx val="954178128"/>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fr-FR"/>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067129629629629"/>
          <c:y val="0.18009259259259258"/>
          <c:w val="0.5474768518518518"/>
          <c:h val="0.72996913580246914"/>
        </c:manualLayout>
      </c:layout>
      <c:doughnutChart>
        <c:varyColors val="1"/>
        <c:ser>
          <c:idx val="0"/>
          <c:order val="0"/>
          <c:spPr>
            <a:ln>
              <a:noFill/>
            </a:ln>
          </c:spPr>
          <c:dPt>
            <c:idx val="0"/>
            <c:bubble3D val="0"/>
            <c:spPr>
              <a:solidFill>
                <a:srgbClr val="0085E5"/>
              </a:solidFill>
              <a:ln w="19050">
                <a:noFill/>
              </a:ln>
              <a:effectLst/>
            </c:spPr>
            <c:extLst>
              <c:ext xmlns:c16="http://schemas.microsoft.com/office/drawing/2014/chart" uri="{C3380CC4-5D6E-409C-BE32-E72D297353CC}">
                <c16:uniqueId val="{00000001-2D04-4ADB-A23F-3EC0EC2FDE6B}"/>
              </c:ext>
            </c:extLst>
          </c:dPt>
          <c:dPt>
            <c:idx val="1"/>
            <c:bubble3D val="0"/>
            <c:spPr>
              <a:solidFill>
                <a:srgbClr val="40E4AD"/>
              </a:solidFill>
              <a:ln w="19050">
                <a:noFill/>
              </a:ln>
              <a:effectLst/>
            </c:spPr>
            <c:extLst>
              <c:ext xmlns:c16="http://schemas.microsoft.com/office/drawing/2014/chart" uri="{C3380CC4-5D6E-409C-BE32-E72D297353CC}">
                <c16:uniqueId val="{00000003-2D04-4ADB-A23F-3EC0EC2FDE6B}"/>
              </c:ext>
            </c:extLst>
          </c:dPt>
          <c:dPt>
            <c:idx val="2"/>
            <c:bubble3D val="0"/>
            <c:spPr>
              <a:solidFill>
                <a:srgbClr val="002060"/>
              </a:solidFill>
              <a:ln w="19050">
                <a:noFill/>
              </a:ln>
              <a:effectLst/>
            </c:spPr>
            <c:extLst>
              <c:ext xmlns:c16="http://schemas.microsoft.com/office/drawing/2014/chart" uri="{C3380CC4-5D6E-409C-BE32-E72D297353CC}">
                <c16:uniqueId val="{00000005-2D04-4ADB-A23F-3EC0EC2FDE6B}"/>
              </c:ext>
            </c:extLst>
          </c:dPt>
          <c:dPt>
            <c:idx val="3"/>
            <c:bubble3D val="0"/>
            <c:spPr>
              <a:solidFill>
                <a:srgbClr val="E7E6E6">
                  <a:lumMod val="50000"/>
                </a:srgbClr>
              </a:solidFill>
              <a:ln w="19050">
                <a:noFill/>
              </a:ln>
              <a:effectLst/>
            </c:spPr>
            <c:extLst>
              <c:ext xmlns:c16="http://schemas.microsoft.com/office/drawing/2014/chart" uri="{C3380CC4-5D6E-409C-BE32-E72D297353CC}">
                <c16:uniqueId val="{00000007-2D04-4ADB-A23F-3EC0EC2FDE6B}"/>
              </c:ext>
            </c:extLst>
          </c:dPt>
          <c:dLbls>
            <c:dLbl>
              <c:idx val="0"/>
              <c:layout>
                <c:manualLayout>
                  <c:x val="0.14699074074074073"/>
                  <c:y val="0.12347388444544519"/>
                </c:manualLayout>
              </c:layout>
              <c:tx>
                <c:rich>
                  <a:bodyPr wrap="square" lIns="38100" tIns="19050" rIns="38100" bIns="19050" anchor="ctr">
                    <a:spAutoFit/>
                  </a:bodyPr>
                  <a:lstStyle/>
                  <a:p>
                    <a:pPr>
                      <a:defRPr sz="1100" i="1">
                        <a:latin typeface="Open Sans" pitchFamily="2" charset="0"/>
                        <a:ea typeface="Open Sans" pitchFamily="2" charset="0"/>
                        <a:cs typeface="Open Sans" pitchFamily="2" charset="0"/>
                      </a:defRPr>
                    </a:pPr>
                    <a:fld id="{7EB5E9B0-E1BB-42D1-9635-F2D5EB36199E}" type="CATEGORYNAME">
                      <a:rPr lang="en-US" sz="1100" i="1">
                        <a:solidFill>
                          <a:srgbClr val="0085E5"/>
                        </a:solidFill>
                        <a:latin typeface="Open Sans" pitchFamily="2" charset="0"/>
                        <a:ea typeface="Open Sans" pitchFamily="2" charset="0"/>
                        <a:cs typeface="Open Sans" pitchFamily="2" charset="0"/>
                      </a:rPr>
                      <a:pPr>
                        <a:defRPr sz="1100" i="1">
                          <a:latin typeface="Open Sans" pitchFamily="2" charset="0"/>
                          <a:ea typeface="Open Sans" pitchFamily="2" charset="0"/>
                          <a:cs typeface="Open Sans" pitchFamily="2" charset="0"/>
                        </a:defRPr>
                      </a:pPr>
                      <a:t>[NOM DE CATÉGORIE]</a:t>
                    </a:fld>
                    <a:endParaRPr lang="en-US" sz="1100" i="1" baseline="0">
                      <a:solidFill>
                        <a:srgbClr val="0085E5"/>
                      </a:solidFill>
                      <a:latin typeface="Open Sans" pitchFamily="2" charset="0"/>
                      <a:ea typeface="Open Sans" pitchFamily="2" charset="0"/>
                      <a:cs typeface="Open Sans" pitchFamily="2" charset="0"/>
                    </a:endParaRPr>
                  </a:p>
                  <a:p>
                    <a:pPr>
                      <a:defRPr sz="1100" i="1">
                        <a:latin typeface="Open Sans" pitchFamily="2" charset="0"/>
                        <a:ea typeface="Open Sans" pitchFamily="2" charset="0"/>
                        <a:cs typeface="Open Sans" pitchFamily="2" charset="0"/>
                      </a:defRPr>
                    </a:pPr>
                    <a:fld id="{5C639376-8A95-4D2D-AA20-094DCC56A20A}" type="VALUE">
                      <a:rPr lang="en-US" sz="1100" i="1">
                        <a:solidFill>
                          <a:schemeClr val="tx1">
                            <a:lumMod val="65000"/>
                            <a:lumOff val="35000"/>
                          </a:schemeClr>
                        </a:solidFill>
                        <a:latin typeface="Open Sans" pitchFamily="2" charset="0"/>
                        <a:ea typeface="Open Sans" pitchFamily="2" charset="0"/>
                        <a:cs typeface="Open Sans" pitchFamily="2" charset="0"/>
                      </a:rPr>
                      <a:pPr>
                        <a:defRPr sz="1100" i="1">
                          <a:latin typeface="Open Sans" pitchFamily="2" charset="0"/>
                          <a:ea typeface="Open Sans" pitchFamily="2" charset="0"/>
                          <a:cs typeface="Open Sans" pitchFamily="2" charset="0"/>
                        </a:defRPr>
                      </a:pPr>
                      <a:t>[VALEUR]</a:t>
                    </a:fld>
                    <a:endParaRPr lang="fr-BE"/>
                  </a:p>
                </c:rich>
              </c:tx>
              <c:numFmt formatCode="#,##0" sourceLinked="0"/>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D04-4ADB-A23F-3EC0EC2FDE6B}"/>
                </c:ext>
              </c:extLst>
            </c:dLbl>
            <c:dLbl>
              <c:idx val="1"/>
              <c:layout>
                <c:manualLayout>
                  <c:x val="-0.1763888888888889"/>
                  <c:y val="-8.1700104710236171E-2"/>
                </c:manualLayout>
              </c:layout>
              <c:tx>
                <c:rich>
                  <a:bodyPr wrap="square" lIns="38100" tIns="19050" rIns="38100" bIns="19050" anchor="ctr">
                    <a:spAutoFit/>
                  </a:bodyPr>
                  <a:lstStyle/>
                  <a:p>
                    <a:pPr>
                      <a:defRPr sz="1100" i="1">
                        <a:latin typeface="Open Sans" pitchFamily="2" charset="0"/>
                        <a:ea typeface="Open Sans" pitchFamily="2" charset="0"/>
                        <a:cs typeface="Open Sans" pitchFamily="2" charset="0"/>
                      </a:defRPr>
                    </a:pPr>
                    <a:fld id="{92DC1930-5F96-4B23-85EA-192F1CDA977A}" type="CATEGORYNAME">
                      <a:rPr lang="en-US" sz="1100" b="0" i="1">
                        <a:solidFill>
                          <a:srgbClr val="00B050"/>
                        </a:solidFill>
                        <a:latin typeface="Open Sans" pitchFamily="2" charset="0"/>
                        <a:ea typeface="Open Sans" pitchFamily="2" charset="0"/>
                        <a:cs typeface="Open Sans" pitchFamily="2" charset="0"/>
                      </a:rPr>
                      <a:pPr>
                        <a:defRPr sz="1100" i="1">
                          <a:latin typeface="Open Sans" pitchFamily="2" charset="0"/>
                          <a:ea typeface="Open Sans" pitchFamily="2" charset="0"/>
                          <a:cs typeface="Open Sans" pitchFamily="2" charset="0"/>
                        </a:defRPr>
                      </a:pPr>
                      <a:t>[NOM DE CATÉGORIE]</a:t>
                    </a:fld>
                    <a:endParaRPr lang="en-US" sz="1100" b="0" i="1" baseline="0">
                      <a:solidFill>
                        <a:srgbClr val="00B050"/>
                      </a:solidFill>
                      <a:latin typeface="Open Sans" pitchFamily="2" charset="0"/>
                      <a:ea typeface="Open Sans" pitchFamily="2" charset="0"/>
                      <a:cs typeface="Open Sans" pitchFamily="2" charset="0"/>
                    </a:endParaRPr>
                  </a:p>
                  <a:p>
                    <a:pPr>
                      <a:defRPr sz="1100" i="1">
                        <a:latin typeface="Open Sans" pitchFamily="2" charset="0"/>
                        <a:ea typeface="Open Sans" pitchFamily="2" charset="0"/>
                        <a:cs typeface="Open Sans" pitchFamily="2" charset="0"/>
                      </a:defRPr>
                    </a:pPr>
                    <a:fld id="{9BC9CCF0-A969-4111-941E-DC3761063A4F}" type="VALUE">
                      <a:rPr lang="en-US" sz="1100" i="1">
                        <a:solidFill>
                          <a:schemeClr val="tx1">
                            <a:lumMod val="65000"/>
                            <a:lumOff val="35000"/>
                          </a:schemeClr>
                        </a:solidFill>
                        <a:latin typeface="Open Sans" pitchFamily="2" charset="0"/>
                        <a:ea typeface="Open Sans" pitchFamily="2" charset="0"/>
                        <a:cs typeface="Open Sans" pitchFamily="2" charset="0"/>
                      </a:rPr>
                      <a:pPr>
                        <a:defRPr sz="1100" i="1">
                          <a:latin typeface="Open Sans" pitchFamily="2" charset="0"/>
                          <a:ea typeface="Open Sans" pitchFamily="2" charset="0"/>
                          <a:cs typeface="Open Sans" pitchFamily="2" charset="0"/>
                        </a:defRPr>
                      </a:pPr>
                      <a:t>[VALEUR]</a:t>
                    </a:fld>
                    <a:endParaRPr lang="fr-BE"/>
                  </a:p>
                </c:rich>
              </c:tx>
              <c:numFmt formatCode="#,##0" sourceLinked="0"/>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27360856481481483"/>
                      <c:h val="0.1478293484355469"/>
                    </c:manualLayout>
                  </c15:layout>
                  <c15:dlblFieldTable/>
                  <c15:showDataLabelsRange val="0"/>
                </c:ext>
                <c:ext xmlns:c16="http://schemas.microsoft.com/office/drawing/2014/chart" uri="{C3380CC4-5D6E-409C-BE32-E72D297353CC}">
                  <c16:uniqueId val="{00000003-2D04-4ADB-A23F-3EC0EC2FDE6B}"/>
                </c:ext>
              </c:extLst>
            </c:dLbl>
            <c:dLbl>
              <c:idx val="2"/>
              <c:layout>
                <c:manualLayout>
                  <c:x val="-4.9976851851851849E-2"/>
                  <c:y val="-0.13206967455271679"/>
                </c:manualLayout>
              </c:layout>
              <c:tx>
                <c:rich>
                  <a:bodyPr wrap="square" lIns="38100" tIns="19050" rIns="38100" bIns="19050" anchor="ctr">
                    <a:spAutoFit/>
                  </a:bodyPr>
                  <a:lstStyle/>
                  <a:p>
                    <a:pPr>
                      <a:defRPr sz="1100" i="1">
                        <a:latin typeface="Open Sans" pitchFamily="2" charset="0"/>
                        <a:ea typeface="Open Sans" pitchFamily="2" charset="0"/>
                        <a:cs typeface="Open Sans" pitchFamily="2" charset="0"/>
                      </a:defRPr>
                    </a:pPr>
                    <a:fld id="{8E2146DC-2FE8-4608-BFE3-3256DEED3A4F}" type="CATEGORYNAME">
                      <a:rPr lang="en-US" sz="1100" i="1">
                        <a:solidFill>
                          <a:srgbClr val="002060"/>
                        </a:solidFill>
                        <a:latin typeface="Open Sans" pitchFamily="2" charset="0"/>
                        <a:ea typeface="Open Sans" pitchFamily="2" charset="0"/>
                        <a:cs typeface="Open Sans" pitchFamily="2" charset="0"/>
                      </a:rPr>
                      <a:pPr>
                        <a:defRPr sz="1100" i="1">
                          <a:latin typeface="Open Sans" pitchFamily="2" charset="0"/>
                          <a:ea typeface="Open Sans" pitchFamily="2" charset="0"/>
                          <a:cs typeface="Open Sans" pitchFamily="2" charset="0"/>
                        </a:defRPr>
                      </a:pPr>
                      <a:t>[NOM DE CATÉGORIE]</a:t>
                    </a:fld>
                    <a:endParaRPr lang="en-US" sz="1100" i="1" baseline="0">
                      <a:solidFill>
                        <a:srgbClr val="002060"/>
                      </a:solidFill>
                      <a:latin typeface="Open Sans" pitchFamily="2" charset="0"/>
                      <a:ea typeface="Open Sans" pitchFamily="2" charset="0"/>
                      <a:cs typeface="Open Sans" pitchFamily="2" charset="0"/>
                    </a:endParaRPr>
                  </a:p>
                  <a:p>
                    <a:pPr>
                      <a:defRPr sz="1100" i="1">
                        <a:latin typeface="Open Sans" pitchFamily="2" charset="0"/>
                        <a:ea typeface="Open Sans" pitchFamily="2" charset="0"/>
                        <a:cs typeface="Open Sans" pitchFamily="2" charset="0"/>
                      </a:defRPr>
                    </a:pPr>
                    <a:fld id="{160CCB6E-9D6E-4D4A-9613-ADA0D28F248B}" type="VALUE">
                      <a:rPr lang="en-US" sz="1100" i="1">
                        <a:solidFill>
                          <a:schemeClr val="tx1">
                            <a:lumMod val="65000"/>
                            <a:lumOff val="35000"/>
                          </a:schemeClr>
                        </a:solidFill>
                        <a:latin typeface="Open Sans" pitchFamily="2" charset="0"/>
                        <a:ea typeface="Open Sans" pitchFamily="2" charset="0"/>
                        <a:cs typeface="Open Sans" pitchFamily="2" charset="0"/>
                      </a:rPr>
                      <a:pPr>
                        <a:defRPr sz="1100" i="1">
                          <a:latin typeface="Open Sans" pitchFamily="2" charset="0"/>
                          <a:ea typeface="Open Sans" pitchFamily="2" charset="0"/>
                          <a:cs typeface="Open Sans" pitchFamily="2" charset="0"/>
                        </a:defRPr>
                      </a:pPr>
                      <a:t>[VALEUR]</a:t>
                    </a:fld>
                    <a:endParaRPr lang="fr-BE"/>
                  </a:p>
                </c:rich>
              </c:tx>
              <c:numFmt formatCode="#,##0" sourceLinked="0"/>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2D04-4ADB-A23F-3EC0EC2FDE6B}"/>
                </c:ext>
              </c:extLst>
            </c:dLbl>
            <c:dLbl>
              <c:idx val="3"/>
              <c:layout>
                <c:manualLayout>
                  <c:x val="8.2314814814814813E-2"/>
                  <c:y val="-0.13206967455271679"/>
                </c:manualLayout>
              </c:layout>
              <c:tx>
                <c:rich>
                  <a:bodyPr wrap="square" lIns="38100" tIns="19050" rIns="38100" bIns="19050" anchor="ctr">
                    <a:spAutoFit/>
                  </a:bodyPr>
                  <a:lstStyle/>
                  <a:p>
                    <a:pPr>
                      <a:defRPr sz="1100" i="1">
                        <a:latin typeface="Open Sans" pitchFamily="2" charset="0"/>
                        <a:ea typeface="Open Sans" pitchFamily="2" charset="0"/>
                        <a:cs typeface="Open Sans" pitchFamily="2" charset="0"/>
                      </a:defRPr>
                    </a:pPr>
                    <a:fld id="{99B4283E-96AE-4613-9A8E-6C61C2064A3F}" type="CATEGORYNAME">
                      <a:rPr lang="en-US" sz="1100" i="1">
                        <a:solidFill>
                          <a:schemeClr val="tx1">
                            <a:lumMod val="75000"/>
                            <a:lumOff val="25000"/>
                          </a:schemeClr>
                        </a:solidFill>
                        <a:latin typeface="Open Sans" pitchFamily="2" charset="0"/>
                        <a:ea typeface="Open Sans" pitchFamily="2" charset="0"/>
                        <a:cs typeface="Open Sans" pitchFamily="2" charset="0"/>
                      </a:rPr>
                      <a:pPr>
                        <a:defRPr sz="1100" i="1">
                          <a:latin typeface="Open Sans" pitchFamily="2" charset="0"/>
                          <a:ea typeface="Open Sans" pitchFamily="2" charset="0"/>
                          <a:cs typeface="Open Sans" pitchFamily="2" charset="0"/>
                        </a:defRPr>
                      </a:pPr>
                      <a:t>[NOM DE CATÉGORIE]</a:t>
                    </a:fld>
                    <a:endParaRPr lang="en-US" sz="1100" i="1" baseline="0">
                      <a:solidFill>
                        <a:schemeClr val="tx1">
                          <a:lumMod val="75000"/>
                          <a:lumOff val="25000"/>
                        </a:schemeClr>
                      </a:solidFill>
                      <a:latin typeface="Open Sans" pitchFamily="2" charset="0"/>
                      <a:ea typeface="Open Sans" pitchFamily="2" charset="0"/>
                      <a:cs typeface="Open Sans" pitchFamily="2" charset="0"/>
                    </a:endParaRPr>
                  </a:p>
                  <a:p>
                    <a:pPr>
                      <a:defRPr sz="1100" i="1">
                        <a:latin typeface="Open Sans" pitchFamily="2" charset="0"/>
                        <a:ea typeface="Open Sans" pitchFamily="2" charset="0"/>
                        <a:cs typeface="Open Sans" pitchFamily="2" charset="0"/>
                      </a:defRPr>
                    </a:pPr>
                    <a:fld id="{8A6351E7-E892-44D1-9B52-662FC5DF1CD7}" type="VALUE">
                      <a:rPr lang="en-US" sz="1100" i="1">
                        <a:solidFill>
                          <a:schemeClr val="tx1">
                            <a:lumMod val="65000"/>
                            <a:lumOff val="35000"/>
                          </a:schemeClr>
                        </a:solidFill>
                        <a:latin typeface="Open Sans" pitchFamily="2" charset="0"/>
                        <a:ea typeface="Open Sans" pitchFamily="2" charset="0"/>
                        <a:cs typeface="Open Sans" pitchFamily="2" charset="0"/>
                      </a:rPr>
                      <a:pPr>
                        <a:defRPr sz="1100" i="1">
                          <a:latin typeface="Open Sans" pitchFamily="2" charset="0"/>
                          <a:ea typeface="Open Sans" pitchFamily="2" charset="0"/>
                          <a:cs typeface="Open Sans" pitchFamily="2" charset="0"/>
                        </a:defRPr>
                      </a:pPr>
                      <a:t>[VALEUR]</a:t>
                    </a:fld>
                    <a:endParaRPr lang="fr-BE"/>
                  </a:p>
                </c:rich>
              </c:tx>
              <c:numFmt formatCode="#,##0" sourceLinked="0"/>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2D04-4ADB-A23F-3EC0EC2FDE6B}"/>
                </c:ext>
              </c:extLst>
            </c:dLbl>
            <c:numFmt formatCode="#,##0" sourceLinked="0"/>
            <c:spPr>
              <a:noFill/>
              <a:ln>
                <a:noFill/>
              </a:ln>
              <a:effectLst/>
            </c:spPr>
            <c:txPr>
              <a:bodyPr wrap="square" lIns="38100" tIns="19050" rIns="38100" bIns="19050" anchor="ctr">
                <a:spAutoFit/>
              </a:bodyPr>
              <a:lstStyle/>
              <a:p>
                <a:pPr>
                  <a:defRPr sz="1100">
                    <a:latin typeface="Open Sans" pitchFamily="2" charset="0"/>
                    <a:ea typeface="Open Sans" pitchFamily="2" charset="0"/>
                    <a:cs typeface="Open Sans" pitchFamily="2" charset="0"/>
                  </a:defRPr>
                </a:pPr>
                <a:endParaRPr lang="fr-FR"/>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Formatting_BMF!$D$6:$D$9</c:f>
              <c:strCache>
                <c:ptCount val="4"/>
                <c:pt idx="0">
                  <c:v>Aigus</c:v>
                </c:pt>
                <c:pt idx="1">
                  <c:v>Psychiatriques</c:v>
                </c:pt>
                <c:pt idx="2">
                  <c:v>Spécialités</c:v>
                </c:pt>
                <c:pt idx="3">
                  <c:v>Autres</c:v>
                </c:pt>
              </c:strCache>
            </c:strRef>
          </c:cat>
          <c:val>
            <c:numRef>
              <c:f>Formatting_BMF!$E$6:$E$9</c:f>
              <c:numCache>
                <c:formatCode>0.0</c:formatCode>
                <c:ptCount val="4"/>
                <c:pt idx="0">
                  <c:v>8830.3101420000003</c:v>
                </c:pt>
                <c:pt idx="1">
                  <c:v>1674.0207247520214</c:v>
                </c:pt>
                <c:pt idx="2">
                  <c:v>667.86559083763859</c:v>
                </c:pt>
                <c:pt idx="3">
                  <c:v>148.31555743898764</c:v>
                </c:pt>
              </c:numCache>
            </c:numRef>
          </c:val>
          <c:extLst>
            <c:ext xmlns:c16="http://schemas.microsoft.com/office/drawing/2014/chart" uri="{C3380CC4-5D6E-409C-BE32-E72D297353CC}">
              <c16:uniqueId val="{00000008-2D04-4ADB-A23F-3EC0EC2FDE6B}"/>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fr-FR"/>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014168530947054E-2"/>
          <c:y val="4.4824775876120618E-2"/>
          <c:w val="0.77077347560269094"/>
          <c:h val="0.91035044824775879"/>
        </c:manualLayout>
      </c:layout>
      <c:barChart>
        <c:barDir val="bar"/>
        <c:grouping val="clustered"/>
        <c:varyColors val="0"/>
        <c:ser>
          <c:idx val="0"/>
          <c:order val="0"/>
          <c:spPr>
            <a:solidFill>
              <a:srgbClr val="0085E5"/>
            </a:solidFill>
            <a:ln>
              <a:noFill/>
            </a:ln>
            <a:effectLst/>
          </c:spPr>
          <c:invertIfNegative val="1"/>
          <c:dPt>
            <c:idx val="17"/>
            <c:invertIfNegative val="1"/>
            <c:bubble3D val="0"/>
            <c:spPr>
              <a:noFill/>
              <a:ln>
                <a:noFill/>
              </a:ln>
              <a:effectLst/>
            </c:spPr>
            <c:extLst>
              <c:ext xmlns:c16="http://schemas.microsoft.com/office/drawing/2014/chart" uri="{C3380CC4-5D6E-409C-BE32-E72D297353CC}">
                <c16:uniqueId val="{00000001-580A-4DD6-839A-826FC9C65950}"/>
              </c:ext>
            </c:extLst>
          </c:dPt>
          <c:dLbls>
            <c:dLbl>
              <c:idx val="0"/>
              <c:layout>
                <c:manualLayout>
                  <c:x val="0.61280157655482348"/>
                  <c:y val="4.3564452191806089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80A-4DD6-839A-826FC9C65950}"/>
                </c:ext>
              </c:extLst>
            </c:dLbl>
            <c:dLbl>
              <c:idx val="1"/>
              <c:layout>
                <c:manualLayout>
                  <c:x val="0.71884036742784518"/>
                  <c:y val="4.3564452192440034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0A-4DD6-839A-826FC9C65950}"/>
                </c:ext>
              </c:extLst>
            </c:dLbl>
            <c:dLbl>
              <c:idx val="2"/>
              <c:layout>
                <c:manualLayout>
                  <c:x val="0.75264981844162337"/>
                  <c:y val="4.3564452193707926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80A-4DD6-839A-826FC9C65950}"/>
                </c:ext>
              </c:extLst>
            </c:dLbl>
            <c:dLbl>
              <c:idx val="4"/>
              <c:layout>
                <c:manualLayout>
                  <c:x val="0.34546941971038914"/>
                  <c:y val="1.0891113047793036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80A-4DD6-839A-826FC9C65950}"/>
                </c:ext>
              </c:extLst>
            </c:dLbl>
            <c:dLbl>
              <c:idx val="5"/>
              <c:layout>
                <c:manualLayout>
                  <c:x val="8.4567442044915953E-2"/>
                  <c:y val="8.7128904387415853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80A-4DD6-839A-826FC9C65950}"/>
                </c:ext>
              </c:extLst>
            </c:dLbl>
            <c:dLbl>
              <c:idx val="6"/>
              <c:layout>
                <c:manualLayout>
                  <c:x val="0.68710490984764694"/>
                  <c:y val="8.7128904382344285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80A-4DD6-839A-826FC9C65950}"/>
                </c:ext>
              </c:extLst>
            </c:dLbl>
            <c:dLbl>
              <c:idx val="7"/>
              <c:layout>
                <c:manualLayout>
                  <c:x val="0.39260423855817639"/>
                  <c:y val="1.0891113047285879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80A-4DD6-839A-826FC9C65950}"/>
                </c:ext>
              </c:extLst>
            </c:dLbl>
            <c:dLbl>
              <c:idx val="8"/>
              <c:layout>
                <c:manualLayout>
                  <c:x val="0.67833081426549291"/>
                  <c:y val="1.0891113047793036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80A-4DD6-839A-826FC9C65950}"/>
                </c:ext>
              </c:extLst>
            </c:dLbl>
            <c:dLbl>
              <c:idx val="9"/>
              <c:layout>
                <c:manualLayout>
                  <c:x val="0.68630313628743322"/>
                  <c:y val="4.3564452191172143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80A-4DD6-839A-826FC9C65950}"/>
                </c:ext>
              </c:extLst>
            </c:dLbl>
            <c:dLbl>
              <c:idx val="10"/>
              <c:layout>
                <c:manualLayout>
                  <c:x val="0.67452950571475534"/>
                  <c:y val="8.7128904382344285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80A-4DD6-839A-826FC9C65950}"/>
                </c:ext>
              </c:extLst>
            </c:dLbl>
            <c:dLbl>
              <c:idx val="11"/>
              <c:layout>
                <c:manualLayout>
                  <c:x val="0.72014872627700111"/>
                  <c:y val="5.4455565249108313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7.8865300157842225E-2"/>
                      <c:h val="5.351758238722687E-2"/>
                    </c:manualLayout>
                  </c15:layout>
                </c:ext>
                <c:ext xmlns:c16="http://schemas.microsoft.com/office/drawing/2014/chart" uri="{C3380CC4-5D6E-409C-BE32-E72D297353CC}">
                  <c16:uniqueId val="{0000000C-580A-4DD6-839A-826FC9C65950}"/>
                </c:ext>
              </c:extLst>
            </c:dLbl>
            <c:dLbl>
              <c:idx val="12"/>
              <c:layout>
                <c:manualLayout>
                  <c:x val="0.39866055523538624"/>
                  <c:y val="1.0891113047793036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80A-4DD6-839A-826FC9C65950}"/>
                </c:ext>
              </c:extLst>
            </c:dLbl>
            <c:dLbl>
              <c:idx val="14"/>
              <c:layout>
                <c:manualLayout>
                  <c:x val="0.75192799836766966"/>
                  <c:y val="1.0891113048807349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80A-4DD6-839A-826FC9C65950}"/>
                </c:ext>
              </c:extLst>
            </c:dLbl>
            <c:dLbl>
              <c:idx val="15"/>
              <c:layout>
                <c:manualLayout>
                  <c:x val="-0.82735451823547135"/>
                  <c:y val="8.712890437220115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80A-4DD6-839A-826FC9C65950}"/>
                </c:ext>
              </c:extLst>
            </c:dLbl>
            <c:dLbl>
              <c:idx val="17"/>
              <c:layout>
                <c:manualLayout>
                  <c:x val="-2.0308185509997703E-3"/>
                  <c:y val="-5.530725027930259E-3"/>
                </c:manualLayout>
              </c:layout>
              <c:tx>
                <c:rich>
                  <a:bodyPr/>
                  <a:lstStyle/>
                  <a:p>
                    <a:fld id="{349D4D17-565A-45B4-91DF-095D9EBA96D0}" type="VALUE">
                      <a:rPr lang="en-US" smtClean="0"/>
                      <a:pPr/>
                      <a:t>[VALEUR]</a:t>
                    </a:fld>
                    <a:r>
                      <a:rPr lang="en-US" dirty="0"/>
                      <a:t> M€</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25147674089121913"/>
                      <c:h val="8.6048505968003217E-2"/>
                    </c:manualLayout>
                  </c15:layout>
                  <c15:dlblFieldTable/>
                  <c15:showDataLabelsRange val="0"/>
                </c:ext>
                <c:ext xmlns:c16="http://schemas.microsoft.com/office/drawing/2014/chart" uri="{C3380CC4-5D6E-409C-BE32-E72D297353CC}">
                  <c16:uniqueId val="{00000001-580A-4DD6-839A-826FC9C65950}"/>
                </c:ext>
              </c:extLst>
            </c:dLbl>
            <c:numFmt formatCode="#,##0" sourceLinked="0"/>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Open Sans" pitchFamily="2" charset="0"/>
                    <a:ea typeface="Open Sans" pitchFamily="2" charset="0"/>
                    <a:cs typeface="Open Sans" pitchFamily="2" charset="0"/>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Formatting_BMF!$G$6:$G$23</c:f>
              <c:strCache>
                <c:ptCount val="16"/>
                <c:pt idx="0">
                  <c:v>A1</c:v>
                </c:pt>
                <c:pt idx="1">
                  <c:v>A2</c:v>
                </c:pt>
                <c:pt idx="2">
                  <c:v>A3</c:v>
                </c:pt>
                <c:pt idx="4">
                  <c:v>B1</c:v>
                </c:pt>
                <c:pt idx="5">
                  <c:v>B2</c:v>
                </c:pt>
                <c:pt idx="6">
                  <c:v>B3</c:v>
                </c:pt>
                <c:pt idx="7">
                  <c:v>B4</c:v>
                </c:pt>
                <c:pt idx="8">
                  <c:v>B5</c:v>
                </c:pt>
                <c:pt idx="9">
                  <c:v>B6</c:v>
                </c:pt>
                <c:pt idx="10">
                  <c:v>B7</c:v>
                </c:pt>
                <c:pt idx="11">
                  <c:v>B8</c:v>
                </c:pt>
                <c:pt idx="12">
                  <c:v>B9</c:v>
                </c:pt>
                <c:pt idx="14">
                  <c:v>C2</c:v>
                </c:pt>
                <c:pt idx="15">
                  <c:v>C3</c:v>
                </c:pt>
              </c:strCache>
            </c:strRef>
          </c:cat>
          <c:val>
            <c:numRef>
              <c:f>Formatting_BMF!$H$6:$H$23</c:f>
              <c:numCache>
                <c:formatCode>0.0</c:formatCode>
                <c:ptCount val="18"/>
                <c:pt idx="0">
                  <c:v>626.44691272000193</c:v>
                </c:pt>
                <c:pt idx="1">
                  <c:v>58.903304260454313</c:v>
                </c:pt>
                <c:pt idx="2">
                  <c:v>6.9863227900000231</c:v>
                </c:pt>
                <c:pt idx="4">
                  <c:v>2229.3948549957768</c:v>
                </c:pt>
                <c:pt idx="5">
                  <c:v>4064.8774349144383</c:v>
                </c:pt>
                <c:pt idx="6">
                  <c:v>107.63402973023311</c:v>
                </c:pt>
                <c:pt idx="7">
                  <c:v>1884.2629752381763</c:v>
                </c:pt>
                <c:pt idx="8">
                  <c:v>162.19006139285031</c:v>
                </c:pt>
                <c:pt idx="9">
                  <c:v>112.63418946642931</c:v>
                </c:pt>
                <c:pt idx="10">
                  <c:v>186.58310846496337</c:v>
                </c:pt>
                <c:pt idx="11">
                  <c:v>28.746463194795954</c:v>
                </c:pt>
                <c:pt idx="12">
                  <c:v>1856.4874467006221</c:v>
                </c:pt>
                <c:pt idx="14">
                  <c:v>8.3923184900000631</c:v>
                </c:pt>
                <c:pt idx="15">
                  <c:v>-13.027407330000045</c:v>
                </c:pt>
                <c:pt idx="17">
                  <c:v>11320.512015028782</c:v>
                </c:pt>
              </c:numCache>
            </c:numRef>
          </c:val>
          <c:extLst>
            <c:ext xmlns:c14="http://schemas.microsoft.com/office/drawing/2007/8/2/chart" uri="{6F2FDCE9-48DA-4B69-8628-5D25D57E5C99}">
              <c14:invertSolidFillFmt>
                <c14:spPr xmlns:c14="http://schemas.microsoft.com/office/drawing/2007/8/2/chart">
                  <a:solidFill>
                    <a:srgbClr val="B20637"/>
                  </a:solidFill>
                  <a:ln>
                    <a:noFill/>
                  </a:ln>
                  <a:effectLst/>
                </c14:spPr>
              </c14:invertSolidFillFmt>
            </c:ext>
            <c:ext xmlns:c16="http://schemas.microsoft.com/office/drawing/2014/chart" uri="{C3380CC4-5D6E-409C-BE32-E72D297353CC}">
              <c16:uniqueId val="{00000010-580A-4DD6-839A-826FC9C65950}"/>
            </c:ext>
          </c:extLst>
        </c:ser>
        <c:dLbls>
          <c:dLblPos val="outEnd"/>
          <c:showLegendKey val="0"/>
          <c:showVal val="1"/>
          <c:showCatName val="0"/>
          <c:showSerName val="0"/>
          <c:showPercent val="0"/>
          <c:showBubbleSize val="0"/>
        </c:dLbls>
        <c:gapWidth val="80"/>
        <c:axId val="954911040"/>
        <c:axId val="954914976"/>
      </c:barChart>
      <c:catAx>
        <c:axId val="95491104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Open Sans" pitchFamily="2" charset="0"/>
                <a:ea typeface="Open Sans" pitchFamily="2" charset="0"/>
                <a:cs typeface="Open Sans" pitchFamily="2" charset="0"/>
              </a:defRPr>
            </a:pPr>
            <a:endParaRPr lang="fr-FR"/>
          </a:p>
        </c:txPr>
        <c:crossAx val="954914976"/>
        <c:crossesAt val="0"/>
        <c:auto val="1"/>
        <c:lblAlgn val="ctr"/>
        <c:lblOffset val="500"/>
        <c:tickLblSkip val="1"/>
        <c:tickMarkSkip val="1"/>
        <c:noMultiLvlLbl val="0"/>
      </c:catAx>
      <c:valAx>
        <c:axId val="954914976"/>
        <c:scaling>
          <c:orientation val="minMax"/>
          <c:max val="4400"/>
          <c:min val="-1000"/>
        </c:scaling>
        <c:delete val="1"/>
        <c:axPos val="t"/>
        <c:numFmt formatCode="0.0" sourceLinked="1"/>
        <c:majorTickMark val="out"/>
        <c:minorTickMark val="none"/>
        <c:tickLblPos val="nextTo"/>
        <c:crossAx val="954911040"/>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100">
          <a:latin typeface="Open Sans" pitchFamily="2" charset="0"/>
          <a:ea typeface="Open Sans" pitchFamily="2" charset="0"/>
          <a:cs typeface="Open Sans" pitchFamily="2" charset="0"/>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20480277777777781"/>
          <c:w val="0.99310848440286481"/>
          <c:h val="0.78887431054992063"/>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85E5"/>
              </a:solidFill>
              <a:ln>
                <a:noFill/>
              </a:ln>
              <a:effectLst/>
            </c:spPr>
            <c:extLst>
              <c:ext xmlns:c16="http://schemas.microsoft.com/office/drawing/2014/chart" uri="{C3380CC4-5D6E-409C-BE32-E72D297353CC}">
                <c16:uniqueId val="{00000001-2FF6-49AA-97ED-13DBFC042F53}"/>
              </c:ext>
            </c:extLst>
          </c:dPt>
          <c:dPt>
            <c:idx val="1"/>
            <c:invertIfNegative val="0"/>
            <c:bubble3D val="0"/>
            <c:spPr>
              <a:solidFill>
                <a:srgbClr val="40E4AD"/>
              </a:solidFill>
              <a:ln>
                <a:noFill/>
              </a:ln>
              <a:effectLst/>
            </c:spPr>
            <c:extLst>
              <c:ext xmlns:c16="http://schemas.microsoft.com/office/drawing/2014/chart" uri="{C3380CC4-5D6E-409C-BE32-E72D297353CC}">
                <c16:uniqueId val="{00000003-2FF6-49AA-97ED-13DBFC042F53}"/>
              </c:ext>
            </c:extLst>
          </c:dPt>
          <c:dPt>
            <c:idx val="2"/>
            <c:invertIfNegative val="0"/>
            <c:bubble3D val="0"/>
            <c:spPr>
              <a:solidFill>
                <a:srgbClr val="002060"/>
              </a:solidFill>
              <a:ln>
                <a:noFill/>
              </a:ln>
              <a:effectLst/>
            </c:spPr>
            <c:extLst>
              <c:ext xmlns:c16="http://schemas.microsoft.com/office/drawing/2014/chart" uri="{C3380CC4-5D6E-409C-BE32-E72D297353CC}">
                <c16:uniqueId val="{00000005-2FF6-49AA-97ED-13DBFC042F53}"/>
              </c:ext>
            </c:extLst>
          </c:dPt>
          <c:dPt>
            <c:idx val="3"/>
            <c:invertIfNegative val="0"/>
            <c:bubble3D val="0"/>
            <c:spPr>
              <a:noFill/>
              <a:ln>
                <a:noFill/>
              </a:ln>
              <a:effectLst/>
            </c:spPr>
            <c:extLst>
              <c:ext xmlns:c16="http://schemas.microsoft.com/office/drawing/2014/chart" uri="{C3380CC4-5D6E-409C-BE32-E72D297353CC}">
                <c16:uniqueId val="{00000007-2FF6-49AA-97ED-13DBFC042F53}"/>
              </c:ext>
            </c:extLst>
          </c:dPt>
          <c:dLbls>
            <c:dLbl>
              <c:idx val="0"/>
              <c:layout>
                <c:manualLayout>
                  <c:x val="0.74765277777777783"/>
                  <c:y val="4.1666666666666669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F6-49AA-97ED-13DBFC042F53}"/>
                </c:ext>
              </c:extLst>
            </c:dLbl>
            <c:dLbl>
              <c:idx val="1"/>
              <c:layout>
                <c:manualLayout>
                  <c:x val="0.26085347222222222"/>
                  <c:y val="2.0833333333333334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F6-49AA-97ED-13DBFC042F53}"/>
                </c:ext>
              </c:extLst>
            </c:dLbl>
            <c:dLbl>
              <c:idx val="2"/>
              <c:layout>
                <c:manualLayout>
                  <c:x val="0.52961736111111113"/>
                  <c:y val="3.4722222222222224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FF6-49AA-97ED-13DBFC042F53}"/>
                </c:ext>
              </c:extLst>
            </c:dLbl>
            <c:dLbl>
              <c:idx val="3"/>
              <c:layout>
                <c:manualLayout>
                  <c:x val="0.1242829861111111"/>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FF6-49AA-97ED-13DBFC042F53}"/>
                </c:ext>
              </c:extLst>
            </c:dLbl>
            <c:numFmt formatCode="#,##0" sourceLinked="0"/>
            <c:spPr>
              <a:noFill/>
              <a:ln>
                <a:noFill/>
              </a:ln>
              <a:effectLst/>
            </c:spPr>
            <c:txPr>
              <a:bodyPr rot="0" spcFirstLastPara="1" vertOverflow="ellipsis" vert="horz" wrap="none" lIns="38100" tIns="19050" rIns="38100" bIns="19050" anchor="ctr" anchorCtr="1">
                <a:spAutoFit/>
              </a:bodyPr>
              <a:lstStyle/>
              <a:p>
                <a:pPr>
                  <a:defRPr sz="900" b="1" i="0" u="none" strike="noStrike" kern="1200" baseline="0">
                    <a:solidFill>
                      <a:schemeClr val="tx1">
                        <a:lumMod val="75000"/>
                        <a:lumOff val="25000"/>
                      </a:schemeClr>
                    </a:solidFill>
                    <a:latin typeface="Open Sans" pitchFamily="2" charset="0"/>
                    <a:ea typeface="Open Sans" pitchFamily="2" charset="0"/>
                    <a:cs typeface="Open Sans" pitchFamily="2" charset="0"/>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HOSP!$A$6:$A$8</c:f>
              <c:strCache>
                <c:ptCount val="3"/>
                <c:pt idx="0">
                  <c:v>UNIV.</c:v>
                </c:pt>
                <c:pt idx="1">
                  <c:v>NON/NIET - UNIV.</c:v>
                </c:pt>
                <c:pt idx="2">
                  <c:v>MIXTE/GEMENGD</c:v>
                </c:pt>
              </c:strCache>
            </c:strRef>
          </c:cat>
          <c:val>
            <c:numRef>
              <c:f>HOSP!$B$6:$B$8</c:f>
              <c:numCache>
                <c:formatCode>General</c:formatCode>
                <c:ptCount val="3"/>
                <c:pt idx="0">
                  <c:v>7</c:v>
                </c:pt>
                <c:pt idx="1">
                  <c:v>133</c:v>
                </c:pt>
                <c:pt idx="2">
                  <c:v>22</c:v>
                </c:pt>
              </c:numCache>
            </c:numRef>
          </c:val>
          <c:extLst>
            <c:ext xmlns:c16="http://schemas.microsoft.com/office/drawing/2014/chart" uri="{C3380CC4-5D6E-409C-BE32-E72D297353CC}">
              <c16:uniqueId val="{00000008-2FF6-49AA-97ED-13DBFC042F53}"/>
            </c:ext>
          </c:extLst>
        </c:ser>
        <c:dLbls>
          <c:dLblPos val="inBase"/>
          <c:showLegendKey val="0"/>
          <c:showVal val="1"/>
          <c:showCatName val="0"/>
          <c:showSerName val="0"/>
          <c:showPercent val="0"/>
          <c:showBubbleSize val="0"/>
        </c:dLbls>
        <c:gapWidth val="100"/>
        <c:axId val="954178128"/>
        <c:axId val="954173536"/>
      </c:barChart>
      <c:catAx>
        <c:axId val="954178128"/>
        <c:scaling>
          <c:orientation val="maxMin"/>
        </c:scaling>
        <c:delete val="0"/>
        <c:axPos val="l"/>
        <c:numFmt formatCode="General" sourceLinked="1"/>
        <c:majorTickMark val="out"/>
        <c:minorTickMark val="none"/>
        <c:tickLblPos val="nextTo"/>
        <c:spPr>
          <a:noFill/>
          <a:ln>
            <a:noFill/>
          </a:ln>
        </c:spPr>
        <c:txPr>
          <a:bodyPr/>
          <a:lstStyle/>
          <a:p>
            <a:pPr algn="l" rtl="0">
              <a:defRPr lang="en-US" sz="900" b="0" i="0" u="none" strike="noStrike" kern="1200" spc="0" baseline="0">
                <a:solidFill>
                  <a:sysClr val="windowText" lastClr="000000">
                    <a:lumMod val="65000"/>
                    <a:lumOff val="35000"/>
                  </a:sysClr>
                </a:solidFill>
                <a:latin typeface="Open Sans" pitchFamily="2" charset="0"/>
                <a:ea typeface="Open Sans" pitchFamily="2" charset="0"/>
                <a:cs typeface="Open Sans" pitchFamily="2" charset="0"/>
              </a:defRPr>
            </a:pPr>
            <a:endParaRPr lang="fr-FR"/>
          </a:p>
        </c:txPr>
        <c:crossAx val="954173536"/>
        <c:crosses val="autoZero"/>
        <c:auto val="1"/>
        <c:lblAlgn val="ctr"/>
        <c:lblOffset val="100"/>
        <c:noMultiLvlLbl val="0"/>
      </c:catAx>
      <c:valAx>
        <c:axId val="954173536"/>
        <c:scaling>
          <c:orientation val="minMax"/>
          <c:max val="162"/>
          <c:min val="0"/>
        </c:scaling>
        <c:delete val="0"/>
        <c:axPos val="t"/>
        <c:numFmt formatCode="General" sourceLinked="1"/>
        <c:majorTickMark val="out"/>
        <c:minorTickMark val="none"/>
        <c:tickLblPos val="nextTo"/>
        <c:spPr>
          <a:noFill/>
          <a:ln>
            <a:noFill/>
          </a:ln>
        </c:spPr>
        <c:txPr>
          <a:bodyPr/>
          <a:lstStyle/>
          <a:p>
            <a:pPr>
              <a:defRPr>
                <a:noFill/>
              </a:defRPr>
            </a:pPr>
            <a:endParaRPr lang="fr-FR"/>
          </a:p>
        </c:txPr>
        <c:crossAx val="954178128"/>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fr-F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369048415732064"/>
          <c:y val="0.20480277777777781"/>
          <c:w val="0.43829247841781843"/>
          <c:h val="0.78887431054992063"/>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85E5"/>
              </a:solidFill>
              <a:ln>
                <a:noFill/>
              </a:ln>
              <a:effectLst/>
            </c:spPr>
            <c:extLst>
              <c:ext xmlns:c16="http://schemas.microsoft.com/office/drawing/2014/chart" uri="{C3380CC4-5D6E-409C-BE32-E72D297353CC}">
                <c16:uniqueId val="{00000001-0841-49FB-9BB7-D0E6EF1040B4}"/>
              </c:ext>
            </c:extLst>
          </c:dPt>
          <c:dPt>
            <c:idx val="1"/>
            <c:invertIfNegative val="0"/>
            <c:bubble3D val="0"/>
            <c:spPr>
              <a:solidFill>
                <a:srgbClr val="40E4AD"/>
              </a:solidFill>
              <a:ln>
                <a:noFill/>
              </a:ln>
              <a:effectLst/>
            </c:spPr>
            <c:extLst>
              <c:ext xmlns:c16="http://schemas.microsoft.com/office/drawing/2014/chart" uri="{C3380CC4-5D6E-409C-BE32-E72D297353CC}">
                <c16:uniqueId val="{00000003-0841-49FB-9BB7-D0E6EF1040B4}"/>
              </c:ext>
            </c:extLst>
          </c:dPt>
          <c:dPt>
            <c:idx val="2"/>
            <c:invertIfNegative val="0"/>
            <c:bubble3D val="0"/>
            <c:spPr>
              <a:solidFill>
                <a:srgbClr val="002060"/>
              </a:solidFill>
              <a:ln>
                <a:noFill/>
              </a:ln>
              <a:effectLst/>
            </c:spPr>
            <c:extLst>
              <c:ext xmlns:c16="http://schemas.microsoft.com/office/drawing/2014/chart" uri="{C3380CC4-5D6E-409C-BE32-E72D297353CC}">
                <c16:uniqueId val="{00000005-0841-49FB-9BB7-D0E6EF1040B4}"/>
              </c:ext>
            </c:extLst>
          </c:dPt>
          <c:dPt>
            <c:idx val="3"/>
            <c:invertIfNegative val="0"/>
            <c:bubble3D val="0"/>
            <c:spPr>
              <a:noFill/>
              <a:ln>
                <a:noFill/>
              </a:ln>
              <a:effectLst/>
            </c:spPr>
            <c:extLst>
              <c:ext xmlns:c16="http://schemas.microsoft.com/office/drawing/2014/chart" uri="{C3380CC4-5D6E-409C-BE32-E72D297353CC}">
                <c16:uniqueId val="{00000007-0841-49FB-9BB7-D0E6EF1040B4}"/>
              </c:ext>
            </c:extLst>
          </c:dPt>
          <c:dLbls>
            <c:dLbl>
              <c:idx val="0"/>
              <c:layout>
                <c:manualLayout>
                  <c:x val="0.74765277777777783"/>
                  <c:y val="4.1666666666666669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41-49FB-9BB7-D0E6EF1040B4}"/>
                </c:ext>
              </c:extLst>
            </c:dLbl>
            <c:dLbl>
              <c:idx val="1"/>
              <c:layout>
                <c:manualLayout>
                  <c:x val="0.35056062397299487"/>
                  <c:y val="3.0284675955142491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41-49FB-9BB7-D0E6EF1040B4}"/>
                </c:ext>
              </c:extLst>
            </c:dLbl>
            <c:dLbl>
              <c:idx val="2"/>
              <c:layout>
                <c:manualLayout>
                  <c:x val="0.52961736111111113"/>
                  <c:y val="3.4722222222222224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841-49FB-9BB7-D0E6EF1040B4}"/>
                </c:ext>
              </c:extLst>
            </c:dLbl>
            <c:dLbl>
              <c:idx val="3"/>
              <c:layout>
                <c:manualLayout>
                  <c:x val="0.1242829861111111"/>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841-49FB-9BB7-D0E6EF1040B4}"/>
                </c:ext>
              </c:extLst>
            </c:dLbl>
            <c:numFmt formatCode="#,##0" sourceLinked="0"/>
            <c:spPr>
              <a:noFill/>
              <a:ln>
                <a:noFill/>
              </a:ln>
              <a:effectLst/>
            </c:spPr>
            <c:txPr>
              <a:bodyPr rot="0" spcFirstLastPara="1" vertOverflow="ellipsis" vert="horz" wrap="none" lIns="38100" tIns="19050" rIns="38100" bIns="19050" anchor="ctr" anchorCtr="1">
                <a:spAutoFit/>
              </a:bodyPr>
              <a:lstStyle/>
              <a:p>
                <a:pPr>
                  <a:defRPr sz="900" b="1" i="0" u="none" strike="noStrike" kern="1200" baseline="0">
                    <a:solidFill>
                      <a:schemeClr val="tx1">
                        <a:lumMod val="75000"/>
                        <a:lumOff val="25000"/>
                      </a:schemeClr>
                    </a:solidFill>
                    <a:latin typeface="Open Sans" pitchFamily="2" charset="0"/>
                    <a:ea typeface="Open Sans" pitchFamily="2" charset="0"/>
                    <a:cs typeface="Open Sans" pitchFamily="2" charset="0"/>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HOSP!$A$10:$A$11</c:f>
              <c:strCache>
                <c:ptCount val="2"/>
                <c:pt idx="0">
                  <c:v>PUBLIC/OPENBAAR</c:v>
                </c:pt>
                <c:pt idx="1">
                  <c:v>PRIVE</c:v>
                </c:pt>
              </c:strCache>
            </c:strRef>
          </c:cat>
          <c:val>
            <c:numRef>
              <c:f>HOSP!$B$10:$B$11</c:f>
              <c:numCache>
                <c:formatCode>General</c:formatCode>
                <c:ptCount val="2"/>
                <c:pt idx="0">
                  <c:v>39</c:v>
                </c:pt>
                <c:pt idx="1">
                  <c:v>123</c:v>
                </c:pt>
              </c:numCache>
            </c:numRef>
          </c:val>
          <c:extLst>
            <c:ext xmlns:c16="http://schemas.microsoft.com/office/drawing/2014/chart" uri="{C3380CC4-5D6E-409C-BE32-E72D297353CC}">
              <c16:uniqueId val="{00000008-0841-49FB-9BB7-D0E6EF1040B4}"/>
            </c:ext>
          </c:extLst>
        </c:ser>
        <c:dLbls>
          <c:dLblPos val="inBase"/>
          <c:showLegendKey val="0"/>
          <c:showVal val="1"/>
          <c:showCatName val="0"/>
          <c:showSerName val="0"/>
          <c:showPercent val="0"/>
          <c:showBubbleSize val="0"/>
        </c:dLbls>
        <c:gapWidth val="100"/>
        <c:axId val="954178128"/>
        <c:axId val="954173536"/>
      </c:barChart>
      <c:catAx>
        <c:axId val="954178128"/>
        <c:scaling>
          <c:orientation val="maxMin"/>
        </c:scaling>
        <c:delete val="0"/>
        <c:axPos val="l"/>
        <c:numFmt formatCode="General" sourceLinked="1"/>
        <c:majorTickMark val="out"/>
        <c:minorTickMark val="none"/>
        <c:tickLblPos val="nextTo"/>
        <c:spPr>
          <a:noFill/>
          <a:ln>
            <a:noFill/>
          </a:ln>
        </c:spPr>
        <c:txPr>
          <a:bodyPr/>
          <a:lstStyle/>
          <a:p>
            <a:pPr algn="l" rtl="0">
              <a:defRPr lang="en-US" sz="900" b="0" i="0" u="none" strike="noStrike" kern="1200" spc="0" baseline="0">
                <a:solidFill>
                  <a:sysClr val="windowText" lastClr="000000">
                    <a:lumMod val="65000"/>
                    <a:lumOff val="35000"/>
                  </a:sysClr>
                </a:solidFill>
                <a:latin typeface="Open Sans" pitchFamily="2" charset="0"/>
                <a:ea typeface="Open Sans" pitchFamily="2" charset="0"/>
                <a:cs typeface="Open Sans" pitchFamily="2" charset="0"/>
              </a:defRPr>
            </a:pPr>
            <a:endParaRPr lang="fr-FR"/>
          </a:p>
        </c:txPr>
        <c:crossAx val="954173536"/>
        <c:crosses val="autoZero"/>
        <c:auto val="1"/>
        <c:lblAlgn val="ctr"/>
        <c:lblOffset val="100"/>
        <c:noMultiLvlLbl val="0"/>
      </c:catAx>
      <c:valAx>
        <c:axId val="954173536"/>
        <c:scaling>
          <c:orientation val="minMax"/>
          <c:max val="162"/>
          <c:min val="0"/>
        </c:scaling>
        <c:delete val="0"/>
        <c:axPos val="t"/>
        <c:numFmt formatCode="General" sourceLinked="1"/>
        <c:majorTickMark val="out"/>
        <c:minorTickMark val="none"/>
        <c:tickLblPos val="nextTo"/>
        <c:spPr>
          <a:noFill/>
          <a:ln>
            <a:noFill/>
          </a:ln>
        </c:spPr>
        <c:txPr>
          <a:bodyPr/>
          <a:lstStyle/>
          <a:p>
            <a:pPr>
              <a:defRPr>
                <a:noFill/>
              </a:defRPr>
            </a:pPr>
            <a:endParaRPr lang="fr-FR"/>
          </a:p>
        </c:txPr>
        <c:crossAx val="954178128"/>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fr-F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054729971774874"/>
          <c:y val="0.20480277777777781"/>
          <c:w val="0.50143566285739027"/>
          <c:h val="0.78887431054992063"/>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85E5"/>
              </a:solidFill>
              <a:ln>
                <a:noFill/>
              </a:ln>
              <a:effectLst/>
            </c:spPr>
            <c:extLst>
              <c:ext xmlns:c16="http://schemas.microsoft.com/office/drawing/2014/chart" uri="{C3380CC4-5D6E-409C-BE32-E72D297353CC}">
                <c16:uniqueId val="{00000001-4594-41F7-B98F-AFC0F4183E9F}"/>
              </c:ext>
            </c:extLst>
          </c:dPt>
          <c:dPt>
            <c:idx val="1"/>
            <c:invertIfNegative val="0"/>
            <c:bubble3D val="0"/>
            <c:spPr>
              <a:solidFill>
                <a:srgbClr val="40E4AD"/>
              </a:solidFill>
              <a:ln>
                <a:noFill/>
              </a:ln>
              <a:effectLst/>
            </c:spPr>
            <c:extLst>
              <c:ext xmlns:c16="http://schemas.microsoft.com/office/drawing/2014/chart" uri="{C3380CC4-5D6E-409C-BE32-E72D297353CC}">
                <c16:uniqueId val="{00000003-4594-41F7-B98F-AFC0F4183E9F}"/>
              </c:ext>
            </c:extLst>
          </c:dPt>
          <c:dPt>
            <c:idx val="2"/>
            <c:invertIfNegative val="0"/>
            <c:bubble3D val="0"/>
            <c:spPr>
              <a:solidFill>
                <a:srgbClr val="002060"/>
              </a:solidFill>
              <a:ln>
                <a:noFill/>
              </a:ln>
              <a:effectLst/>
            </c:spPr>
            <c:extLst>
              <c:ext xmlns:c16="http://schemas.microsoft.com/office/drawing/2014/chart" uri="{C3380CC4-5D6E-409C-BE32-E72D297353CC}">
                <c16:uniqueId val="{00000005-4594-41F7-B98F-AFC0F4183E9F}"/>
              </c:ext>
            </c:extLst>
          </c:dPt>
          <c:dPt>
            <c:idx val="3"/>
            <c:invertIfNegative val="0"/>
            <c:bubble3D val="0"/>
            <c:spPr>
              <a:noFill/>
              <a:ln>
                <a:noFill/>
              </a:ln>
              <a:effectLst/>
            </c:spPr>
            <c:extLst>
              <c:ext xmlns:c16="http://schemas.microsoft.com/office/drawing/2014/chart" uri="{C3380CC4-5D6E-409C-BE32-E72D297353CC}">
                <c16:uniqueId val="{00000007-4594-41F7-B98F-AFC0F4183E9F}"/>
              </c:ext>
            </c:extLst>
          </c:dPt>
          <c:dLbls>
            <c:dLbl>
              <c:idx val="0"/>
              <c:layout>
                <c:manualLayout>
                  <c:x val="0.74765277777777783"/>
                  <c:y val="4.1666666666666669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94-41F7-B98F-AFC0F4183E9F}"/>
                </c:ext>
              </c:extLst>
            </c:dLbl>
            <c:dLbl>
              <c:idx val="1"/>
              <c:layout>
                <c:manualLayout>
                  <c:x val="0.39083844757881975"/>
                  <c:y val="2.9380655776236926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594-41F7-B98F-AFC0F4183E9F}"/>
                </c:ext>
              </c:extLst>
            </c:dLbl>
            <c:dLbl>
              <c:idx val="2"/>
              <c:layout>
                <c:manualLayout>
                  <c:x val="0.52961736111111113"/>
                  <c:y val="3.4722222222222224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594-41F7-B98F-AFC0F4183E9F}"/>
                </c:ext>
              </c:extLst>
            </c:dLbl>
            <c:dLbl>
              <c:idx val="3"/>
              <c:layout>
                <c:manualLayout>
                  <c:x val="0.1242829861111111"/>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594-41F7-B98F-AFC0F4183E9F}"/>
                </c:ext>
              </c:extLst>
            </c:dLbl>
            <c:numFmt formatCode="#,##0" sourceLinked="0"/>
            <c:spPr>
              <a:noFill/>
              <a:ln>
                <a:noFill/>
              </a:ln>
              <a:effectLst/>
            </c:spPr>
            <c:txPr>
              <a:bodyPr rot="0" spcFirstLastPara="1" vertOverflow="ellipsis" vert="horz" wrap="none" lIns="38100" tIns="19050" rIns="38100" bIns="19050" anchor="ctr" anchorCtr="1">
                <a:spAutoFit/>
              </a:bodyPr>
              <a:lstStyle/>
              <a:p>
                <a:pPr>
                  <a:defRPr sz="900" b="1" i="0" u="none" strike="noStrike" kern="1200" baseline="0">
                    <a:solidFill>
                      <a:schemeClr val="tx1">
                        <a:lumMod val="75000"/>
                        <a:lumOff val="25000"/>
                      </a:schemeClr>
                    </a:solidFill>
                    <a:latin typeface="Open Sans" pitchFamily="2" charset="0"/>
                    <a:ea typeface="Open Sans" pitchFamily="2" charset="0"/>
                    <a:cs typeface="Open Sans" pitchFamily="2" charset="0"/>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HOSP!$A$13:$A$14</c:f>
              <c:strCache>
                <c:ptCount val="2"/>
                <c:pt idx="0">
                  <c:v>GEN./ALG.</c:v>
                </c:pt>
                <c:pt idx="1">
                  <c:v>PSY.</c:v>
                </c:pt>
              </c:strCache>
            </c:strRef>
          </c:cat>
          <c:val>
            <c:numRef>
              <c:f>HOSP!$B$13:$B$14</c:f>
              <c:numCache>
                <c:formatCode>General</c:formatCode>
                <c:ptCount val="2"/>
                <c:pt idx="0">
                  <c:v>103</c:v>
                </c:pt>
                <c:pt idx="1">
                  <c:v>59</c:v>
                </c:pt>
              </c:numCache>
            </c:numRef>
          </c:val>
          <c:extLst>
            <c:ext xmlns:c16="http://schemas.microsoft.com/office/drawing/2014/chart" uri="{C3380CC4-5D6E-409C-BE32-E72D297353CC}">
              <c16:uniqueId val="{00000008-4594-41F7-B98F-AFC0F4183E9F}"/>
            </c:ext>
          </c:extLst>
        </c:ser>
        <c:dLbls>
          <c:dLblPos val="inBase"/>
          <c:showLegendKey val="0"/>
          <c:showVal val="1"/>
          <c:showCatName val="0"/>
          <c:showSerName val="0"/>
          <c:showPercent val="0"/>
          <c:showBubbleSize val="0"/>
        </c:dLbls>
        <c:gapWidth val="100"/>
        <c:axId val="954178128"/>
        <c:axId val="954173536"/>
      </c:barChart>
      <c:catAx>
        <c:axId val="954178128"/>
        <c:scaling>
          <c:orientation val="maxMin"/>
        </c:scaling>
        <c:delete val="0"/>
        <c:axPos val="l"/>
        <c:numFmt formatCode="General" sourceLinked="1"/>
        <c:majorTickMark val="out"/>
        <c:minorTickMark val="none"/>
        <c:tickLblPos val="nextTo"/>
        <c:spPr>
          <a:noFill/>
          <a:ln>
            <a:noFill/>
          </a:ln>
        </c:spPr>
        <c:txPr>
          <a:bodyPr/>
          <a:lstStyle/>
          <a:p>
            <a:pPr algn="l" rtl="0">
              <a:defRPr lang="en-US" sz="900" b="0" i="0" u="none" strike="noStrike" kern="1200" spc="0" baseline="0">
                <a:solidFill>
                  <a:sysClr val="windowText" lastClr="000000">
                    <a:lumMod val="65000"/>
                    <a:lumOff val="35000"/>
                  </a:sysClr>
                </a:solidFill>
                <a:latin typeface="Open Sans" pitchFamily="2" charset="0"/>
                <a:ea typeface="Open Sans" pitchFamily="2" charset="0"/>
                <a:cs typeface="Open Sans" pitchFamily="2" charset="0"/>
              </a:defRPr>
            </a:pPr>
            <a:endParaRPr lang="fr-FR"/>
          </a:p>
        </c:txPr>
        <c:crossAx val="954173536"/>
        <c:crosses val="autoZero"/>
        <c:auto val="1"/>
        <c:lblAlgn val="ctr"/>
        <c:lblOffset val="100"/>
        <c:noMultiLvlLbl val="0"/>
      </c:catAx>
      <c:valAx>
        <c:axId val="954173536"/>
        <c:scaling>
          <c:orientation val="minMax"/>
          <c:max val="162"/>
          <c:min val="0"/>
        </c:scaling>
        <c:delete val="0"/>
        <c:axPos val="t"/>
        <c:numFmt formatCode="General" sourceLinked="1"/>
        <c:majorTickMark val="out"/>
        <c:minorTickMark val="none"/>
        <c:tickLblPos val="nextTo"/>
        <c:spPr>
          <a:noFill/>
          <a:ln>
            <a:noFill/>
          </a:ln>
        </c:spPr>
        <c:txPr>
          <a:bodyPr/>
          <a:lstStyle/>
          <a:p>
            <a:pPr>
              <a:defRPr>
                <a:noFill/>
              </a:defRPr>
            </a:pPr>
            <a:endParaRPr lang="fr-FR"/>
          </a:p>
        </c:txPr>
        <c:crossAx val="954178128"/>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fr-F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ETP!$D$3</c:f>
              <c:strCache>
                <c:ptCount val="1"/>
                <c:pt idx="0">
                  <c:v>Bruxelles</c:v>
                </c:pt>
              </c:strCache>
            </c:strRef>
          </c:tx>
          <c:spPr>
            <a:solidFill>
              <a:srgbClr val="0085E5"/>
            </a:solidFill>
            <a:ln>
              <a:noFill/>
            </a:ln>
            <a:effectLst/>
          </c:spPr>
          <c:invertIfNegative val="0"/>
          <c:dLbls>
            <c:numFmt formatCode="#,##0.0" sourceLinked="0"/>
            <c:spPr>
              <a:noFill/>
              <a:ln>
                <a:noFill/>
              </a:ln>
              <a:effectLst/>
            </c:spPr>
            <c:txPr>
              <a:bodyPr rot="0" spcFirstLastPara="1" vertOverflow="ellipsis" vert="horz" wrap="square" anchor="ctr" anchorCtr="0"/>
              <a:lstStyle/>
              <a:p>
                <a:pPr algn="ctr">
                  <a:defRPr lang="en-US" sz="1050" b="1" i="0" u="none" strike="noStrike" kern="1200" baseline="0">
                    <a:solidFill>
                      <a:schemeClr val="bg1"/>
                    </a:solidFill>
                    <a:latin typeface="Open Sans" pitchFamily="2" charset="0"/>
                    <a:ea typeface="Open Sans" pitchFamily="2" charset="0"/>
                    <a:cs typeface="Open Sans" pitchFamily="2"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ETP!$C$16:$C$20</c:f>
              <c:strCache>
                <c:ptCount val="5"/>
                <c:pt idx="0">
                  <c:v>2018</c:v>
                </c:pt>
                <c:pt idx="1">
                  <c:v>2019</c:v>
                </c:pt>
                <c:pt idx="2">
                  <c:v>2020</c:v>
                </c:pt>
                <c:pt idx="3">
                  <c:v>2021</c:v>
                </c:pt>
                <c:pt idx="4">
                  <c:v>2022*</c:v>
                </c:pt>
              </c:strCache>
            </c:strRef>
          </c:cat>
          <c:val>
            <c:numRef>
              <c:f>ETP!$D$16:$D$20</c:f>
              <c:numCache>
                <c:formatCode>0</c:formatCode>
                <c:ptCount val="5"/>
                <c:pt idx="0">
                  <c:v>25.731080000000098</c:v>
                </c:pt>
                <c:pt idx="1">
                  <c:v>26.266150000000099</c:v>
                </c:pt>
                <c:pt idx="2">
                  <c:v>24.109030000000086</c:v>
                </c:pt>
                <c:pt idx="3">
                  <c:v>25.101120000000126</c:v>
                </c:pt>
                <c:pt idx="4" formatCode="General">
                  <c:v>20.807630000000064</c:v>
                </c:pt>
              </c:numCache>
            </c:numRef>
          </c:val>
          <c:extLst>
            <c:ext xmlns:c16="http://schemas.microsoft.com/office/drawing/2014/chart" uri="{C3380CC4-5D6E-409C-BE32-E72D297353CC}">
              <c16:uniqueId val="{00000000-8358-4C5C-8308-D128FD85CA90}"/>
            </c:ext>
          </c:extLst>
        </c:ser>
        <c:ser>
          <c:idx val="1"/>
          <c:order val="1"/>
          <c:tx>
            <c:strRef>
              <c:f>ETP!$E$3</c:f>
              <c:strCache>
                <c:ptCount val="1"/>
                <c:pt idx="0">
                  <c:v>Flandres</c:v>
                </c:pt>
              </c:strCache>
            </c:strRef>
          </c:tx>
          <c:spPr>
            <a:solidFill>
              <a:srgbClr val="40E4AD"/>
            </a:solidFill>
            <a:ln>
              <a:noFill/>
            </a:ln>
            <a:effectLst/>
          </c:spPr>
          <c:invertIfNegative val="0"/>
          <c:dLbls>
            <c:numFmt formatCode="#,##0.0" sourceLinked="0"/>
            <c:spPr>
              <a:noFill/>
              <a:ln>
                <a:noFill/>
              </a:ln>
              <a:effectLst/>
            </c:spPr>
            <c:txPr>
              <a:bodyPr rot="0" spcFirstLastPara="1" vertOverflow="ellipsis" vert="horz" wrap="square" anchor="ctr" anchorCtr="0"/>
              <a:lstStyle/>
              <a:p>
                <a:pPr algn="ctr">
                  <a:defRPr lang="en-US" sz="1050" b="1" i="0" u="none" strike="noStrike" kern="1200" baseline="0">
                    <a:solidFill>
                      <a:schemeClr val="bg1"/>
                    </a:solidFill>
                    <a:latin typeface="Open Sans" pitchFamily="2" charset="0"/>
                    <a:ea typeface="Open Sans" pitchFamily="2" charset="0"/>
                    <a:cs typeface="Open Sans" pitchFamily="2"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ETP!$C$16:$C$20</c:f>
              <c:strCache>
                <c:ptCount val="5"/>
                <c:pt idx="0">
                  <c:v>2018</c:v>
                </c:pt>
                <c:pt idx="1">
                  <c:v>2019</c:v>
                </c:pt>
                <c:pt idx="2">
                  <c:v>2020</c:v>
                </c:pt>
                <c:pt idx="3">
                  <c:v>2021</c:v>
                </c:pt>
                <c:pt idx="4">
                  <c:v>2022*</c:v>
                </c:pt>
              </c:strCache>
            </c:strRef>
          </c:cat>
          <c:val>
            <c:numRef>
              <c:f>ETP!$E$16:$E$20</c:f>
              <c:numCache>
                <c:formatCode>0</c:formatCode>
                <c:ptCount val="5"/>
                <c:pt idx="0">
                  <c:v>80.616470000000149</c:v>
                </c:pt>
                <c:pt idx="1">
                  <c:v>79.370470000000182</c:v>
                </c:pt>
                <c:pt idx="2">
                  <c:v>79.490970000000203</c:v>
                </c:pt>
                <c:pt idx="3">
                  <c:v>80.572680000000133</c:v>
                </c:pt>
                <c:pt idx="4" formatCode="General">
                  <c:v>78.86606000000026</c:v>
                </c:pt>
              </c:numCache>
            </c:numRef>
          </c:val>
          <c:extLst>
            <c:ext xmlns:c16="http://schemas.microsoft.com/office/drawing/2014/chart" uri="{C3380CC4-5D6E-409C-BE32-E72D297353CC}">
              <c16:uniqueId val="{00000001-8358-4C5C-8308-D128FD85CA90}"/>
            </c:ext>
          </c:extLst>
        </c:ser>
        <c:ser>
          <c:idx val="2"/>
          <c:order val="2"/>
          <c:tx>
            <c:strRef>
              <c:f>ETP!$F$3</c:f>
              <c:strCache>
                <c:ptCount val="1"/>
                <c:pt idx="0">
                  <c:v>Wallonie</c:v>
                </c:pt>
              </c:strCache>
            </c:strRef>
          </c:tx>
          <c:spPr>
            <a:solidFill>
              <a:srgbClr val="00206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Open Sans" pitchFamily="2" charset="0"/>
                    <a:ea typeface="Open Sans" pitchFamily="2" charset="0"/>
                    <a:cs typeface="Open Sans" pitchFamily="2"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ETP!$C$16:$C$20</c:f>
              <c:strCache>
                <c:ptCount val="5"/>
                <c:pt idx="0">
                  <c:v>2018</c:v>
                </c:pt>
                <c:pt idx="1">
                  <c:v>2019</c:v>
                </c:pt>
                <c:pt idx="2">
                  <c:v>2020</c:v>
                </c:pt>
                <c:pt idx="3">
                  <c:v>2021</c:v>
                </c:pt>
                <c:pt idx="4">
                  <c:v>2022*</c:v>
                </c:pt>
              </c:strCache>
            </c:strRef>
          </c:cat>
          <c:val>
            <c:numRef>
              <c:f>ETP!$F$16:$F$20</c:f>
              <c:numCache>
                <c:formatCode>0</c:formatCode>
                <c:ptCount val="5"/>
                <c:pt idx="0">
                  <c:v>47.113990000000157</c:v>
                </c:pt>
                <c:pt idx="1">
                  <c:v>47.269440000000117</c:v>
                </c:pt>
                <c:pt idx="2">
                  <c:v>46.498730000000151</c:v>
                </c:pt>
                <c:pt idx="3">
                  <c:v>47.527380000000178</c:v>
                </c:pt>
                <c:pt idx="4" formatCode="General">
                  <c:v>45.047910000000122</c:v>
                </c:pt>
              </c:numCache>
            </c:numRef>
          </c:val>
          <c:extLst>
            <c:ext xmlns:c16="http://schemas.microsoft.com/office/drawing/2014/chart" uri="{C3380CC4-5D6E-409C-BE32-E72D297353CC}">
              <c16:uniqueId val="{00000002-8358-4C5C-8308-D128FD85CA90}"/>
            </c:ext>
          </c:extLst>
        </c:ser>
        <c:dLbls>
          <c:showLegendKey val="0"/>
          <c:showVal val="0"/>
          <c:showCatName val="0"/>
          <c:showSerName val="0"/>
          <c:showPercent val="0"/>
          <c:showBubbleSize val="0"/>
        </c:dLbls>
        <c:gapWidth val="150"/>
        <c:overlap val="100"/>
        <c:axId val="785005584"/>
        <c:axId val="785005944"/>
      </c:barChart>
      <c:lineChart>
        <c:grouping val="standard"/>
        <c:varyColors val="0"/>
        <c:ser>
          <c:idx val="3"/>
          <c:order val="3"/>
          <c:tx>
            <c:strRef>
              <c:f>ETP!$G$3</c:f>
              <c:strCache>
                <c:ptCount val="1"/>
                <c:pt idx="0">
                  <c:v>Tot</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Open Sans" pitchFamily="2" charset="0"/>
                    <a:ea typeface="Open Sans" pitchFamily="2" charset="0"/>
                    <a:cs typeface="Open Sans" pitchFamily="2"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ETP!$C$16:$C$20</c:f>
              <c:strCache>
                <c:ptCount val="5"/>
                <c:pt idx="0">
                  <c:v>2018</c:v>
                </c:pt>
                <c:pt idx="1">
                  <c:v>2019</c:v>
                </c:pt>
                <c:pt idx="2">
                  <c:v>2020</c:v>
                </c:pt>
                <c:pt idx="3">
                  <c:v>2021</c:v>
                </c:pt>
                <c:pt idx="4">
                  <c:v>2022*</c:v>
                </c:pt>
              </c:strCache>
            </c:strRef>
          </c:cat>
          <c:val>
            <c:numRef>
              <c:f>ETP!$G$16:$G$20</c:f>
              <c:numCache>
                <c:formatCode>General</c:formatCode>
                <c:ptCount val="5"/>
                <c:pt idx="0">
                  <c:v>153.46154000000041</c:v>
                </c:pt>
                <c:pt idx="1">
                  <c:v>152.90606000000039</c:v>
                </c:pt>
                <c:pt idx="2">
                  <c:v>150.09873000000044</c:v>
                </c:pt>
                <c:pt idx="3">
                  <c:v>153.20118000000042</c:v>
                </c:pt>
                <c:pt idx="4">
                  <c:v>144.72160000000045</c:v>
                </c:pt>
              </c:numCache>
            </c:numRef>
          </c:val>
          <c:smooth val="0"/>
          <c:extLst>
            <c:ext xmlns:c16="http://schemas.microsoft.com/office/drawing/2014/chart" uri="{C3380CC4-5D6E-409C-BE32-E72D297353CC}">
              <c16:uniqueId val="{00000003-8358-4C5C-8308-D128FD85CA90}"/>
            </c:ext>
          </c:extLst>
        </c:ser>
        <c:dLbls>
          <c:showLegendKey val="0"/>
          <c:showVal val="0"/>
          <c:showCatName val="0"/>
          <c:showSerName val="0"/>
          <c:showPercent val="0"/>
          <c:showBubbleSize val="0"/>
        </c:dLbls>
        <c:marker val="1"/>
        <c:smooth val="0"/>
        <c:axId val="785005584"/>
        <c:axId val="785005944"/>
      </c:lineChart>
      <c:catAx>
        <c:axId val="78500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tailEnd type="stealth"/>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785005944"/>
        <c:crosses val="autoZero"/>
        <c:auto val="1"/>
        <c:lblAlgn val="ctr"/>
        <c:lblOffset val="100"/>
        <c:noMultiLvlLbl val="0"/>
      </c:catAx>
      <c:valAx>
        <c:axId val="785005944"/>
        <c:scaling>
          <c:orientation val="minMax"/>
        </c:scaling>
        <c:delete val="1"/>
        <c:axPos val="l"/>
        <c:numFmt formatCode="0" sourceLinked="1"/>
        <c:majorTickMark val="out"/>
        <c:minorTickMark val="none"/>
        <c:tickLblPos val="nextTo"/>
        <c:crossAx val="785005584"/>
        <c:crosses val="autoZero"/>
        <c:crossBetween val="between"/>
        <c:majorUnit val="40"/>
      </c:valAx>
      <c:spPr>
        <a:noFill/>
        <a:ln>
          <a:noFill/>
        </a:ln>
        <a:effectLst/>
      </c:spPr>
    </c:plotArea>
    <c:plotVisOnly val="1"/>
    <c:dispBlanksAs val="gap"/>
    <c:showDLblsOverMax val="0"/>
    <c:extLst/>
  </c:chart>
  <c:spPr>
    <a:noFill/>
    <a:ln w="9525" cap="flat" cmpd="sng" algn="ctr">
      <a:noFill/>
      <a:round/>
    </a:ln>
    <a:effectLst/>
  </c:spPr>
  <c:txPr>
    <a:bodyPr/>
    <a:lstStyle/>
    <a:p>
      <a:pPr>
        <a:defRPr sz="1200"/>
      </a:pPr>
      <a:endParaRPr lang="fr-F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572750431597118E-2"/>
          <c:y val="0.21232800980631117"/>
          <c:w val="0.62939977013116644"/>
          <c:h val="0.62059961212789183"/>
        </c:manualLayout>
      </c:layout>
      <c:ofPieChart>
        <c:ofPieType val="bar"/>
        <c:varyColors val="1"/>
        <c:ser>
          <c:idx val="0"/>
          <c:order val="0"/>
          <c:dPt>
            <c:idx val="0"/>
            <c:bubble3D val="0"/>
            <c:spPr>
              <a:solidFill>
                <a:srgbClr val="40E4AD"/>
              </a:solidFill>
              <a:ln w="19050">
                <a:solidFill>
                  <a:schemeClr val="lt1"/>
                </a:solidFill>
              </a:ln>
              <a:effectLst/>
            </c:spPr>
            <c:extLst>
              <c:ext xmlns:c16="http://schemas.microsoft.com/office/drawing/2014/chart" uri="{C3380CC4-5D6E-409C-BE32-E72D297353CC}">
                <c16:uniqueId val="{00000001-80B0-4C40-97FE-AE7006BC545B}"/>
              </c:ext>
            </c:extLst>
          </c:dPt>
          <c:dPt>
            <c:idx val="1"/>
            <c:bubble3D val="0"/>
            <c:spPr>
              <a:solidFill>
                <a:srgbClr val="0085E5"/>
              </a:solidFill>
              <a:ln w="19050">
                <a:solidFill>
                  <a:schemeClr val="lt1"/>
                </a:solidFill>
              </a:ln>
              <a:effectLst/>
            </c:spPr>
            <c:extLst>
              <c:ext xmlns:c16="http://schemas.microsoft.com/office/drawing/2014/chart" uri="{C3380CC4-5D6E-409C-BE32-E72D297353CC}">
                <c16:uniqueId val="{00000003-80B0-4C40-97FE-AE7006BC545B}"/>
              </c:ext>
            </c:extLst>
          </c:dPt>
          <c:dPt>
            <c:idx val="2"/>
            <c:bubble3D val="0"/>
            <c:spPr>
              <a:solidFill>
                <a:srgbClr val="002060"/>
              </a:solidFill>
              <a:ln w="19050">
                <a:solidFill>
                  <a:schemeClr val="lt1"/>
                </a:solidFill>
              </a:ln>
              <a:effectLst/>
            </c:spPr>
            <c:extLst>
              <c:ext xmlns:c16="http://schemas.microsoft.com/office/drawing/2014/chart" uri="{C3380CC4-5D6E-409C-BE32-E72D297353CC}">
                <c16:uniqueId val="{00000005-80B0-4C40-97FE-AE7006BC545B}"/>
              </c:ext>
            </c:extLst>
          </c:dPt>
          <c:dPt>
            <c:idx val="3"/>
            <c:bubble3D val="0"/>
            <c:spPr>
              <a:solidFill>
                <a:schemeClr val="tx1">
                  <a:lumMod val="65000"/>
                  <a:lumOff val="35000"/>
                </a:schemeClr>
              </a:solidFill>
              <a:ln w="19050">
                <a:solidFill>
                  <a:schemeClr val="lt1"/>
                </a:solidFill>
              </a:ln>
              <a:effectLst/>
            </c:spPr>
            <c:extLst>
              <c:ext xmlns:c16="http://schemas.microsoft.com/office/drawing/2014/chart" uri="{C3380CC4-5D6E-409C-BE32-E72D297353CC}">
                <c16:uniqueId val="{00000007-80B0-4C40-97FE-AE7006BC545B}"/>
              </c:ext>
            </c:extLst>
          </c:dPt>
          <c:dPt>
            <c:idx val="4"/>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9-80B0-4C40-97FE-AE7006BC545B}"/>
              </c:ext>
            </c:extLst>
          </c:dPt>
          <c:dPt>
            <c:idx val="5"/>
            <c:bubble3D val="0"/>
            <c:spPr>
              <a:solidFill>
                <a:srgbClr val="40E4AD"/>
              </a:solidFill>
              <a:ln w="19050">
                <a:solidFill>
                  <a:schemeClr val="lt1"/>
                </a:solidFill>
              </a:ln>
              <a:effectLst/>
            </c:spPr>
            <c:extLst>
              <c:ext xmlns:c16="http://schemas.microsoft.com/office/drawing/2014/chart" uri="{C3380CC4-5D6E-409C-BE32-E72D297353CC}">
                <c16:uniqueId val="{0000000B-80B0-4C40-97FE-AE7006BC545B}"/>
              </c:ext>
            </c:extLst>
          </c:dPt>
          <c:dPt>
            <c:idx val="6"/>
            <c:bubble3D val="0"/>
            <c:spPr>
              <a:solidFill>
                <a:srgbClr val="0085E5"/>
              </a:solidFill>
              <a:ln w="19050">
                <a:solidFill>
                  <a:schemeClr val="lt1"/>
                </a:solidFill>
              </a:ln>
              <a:effectLst/>
            </c:spPr>
            <c:extLst>
              <c:ext xmlns:c16="http://schemas.microsoft.com/office/drawing/2014/chart" uri="{C3380CC4-5D6E-409C-BE32-E72D297353CC}">
                <c16:uniqueId val="{0000000D-80B0-4C40-97FE-AE7006BC545B}"/>
              </c:ext>
            </c:extLst>
          </c:dPt>
          <c:dPt>
            <c:idx val="7"/>
            <c:bubble3D val="0"/>
            <c:spPr>
              <a:solidFill>
                <a:srgbClr val="002060"/>
              </a:solidFill>
              <a:ln w="19050">
                <a:solidFill>
                  <a:schemeClr val="lt1"/>
                </a:solidFill>
              </a:ln>
              <a:effectLst/>
            </c:spPr>
            <c:extLst>
              <c:ext xmlns:c16="http://schemas.microsoft.com/office/drawing/2014/chart" uri="{C3380CC4-5D6E-409C-BE32-E72D297353CC}">
                <c16:uniqueId val="{0000000F-80B0-4C40-97FE-AE7006BC545B}"/>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80B0-4C40-97FE-AE7006BC545B}"/>
              </c:ext>
            </c:extLst>
          </c:dPt>
          <c:dPt>
            <c:idx val="9"/>
            <c:bubble3D val="0"/>
            <c:explosion val="16"/>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13-80B0-4C40-97FE-AE7006BC545B}"/>
              </c:ext>
            </c:extLst>
          </c:dPt>
          <c:dLbls>
            <c:dLbl>
              <c:idx val="0"/>
              <c:layout>
                <c:manualLayout>
                  <c:x val="8.8028169014084445E-2"/>
                  <c:y val="-1.6449637996903356E-16"/>
                </c:manualLayout>
              </c:layout>
              <c:dLblPos val="bestFi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80B0-4C40-97FE-AE7006BC545B}"/>
                </c:ext>
              </c:extLst>
            </c:dLbl>
            <c:dLbl>
              <c:idx val="1"/>
              <c:layout>
                <c:manualLayout>
                  <c:x val="-4.9464647584864952E-3"/>
                  <c:y val="-8.0753701211305512E-2"/>
                </c:manualLayout>
              </c:layout>
              <c:dLblPos val="bestFi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80B0-4C40-97FE-AE7006BC545B}"/>
                </c:ext>
              </c:extLst>
            </c:dLbl>
            <c:dLbl>
              <c:idx val="2"/>
              <c:layout>
                <c:manualLayout>
                  <c:x val="-6.2419974391805376E-2"/>
                  <c:y val="-0.10767160161507403"/>
                </c:manualLayout>
              </c:layout>
              <c:dLblPos val="bestFi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80B0-4C40-97FE-AE7006BC545B}"/>
                </c:ext>
              </c:extLst>
            </c:dLbl>
            <c:dLbl>
              <c:idx val="3"/>
              <c:layout>
                <c:manualLayout>
                  <c:x val="3.3610755441741358E-2"/>
                  <c:y val="-0.29161058770749215"/>
                </c:manualLayout>
              </c:layout>
              <c:dLblPos val="bestFi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80B0-4C40-97FE-AE7006BC545B}"/>
                </c:ext>
              </c:extLst>
            </c:dLbl>
            <c:dLbl>
              <c:idx val="4"/>
              <c:layout>
                <c:manualLayout>
                  <c:x val="8.642765685019195E-2"/>
                  <c:y val="-0.21085688649618664"/>
                </c:manualLayout>
              </c:layout>
              <c:dLblPos val="bestFi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80B0-4C40-97FE-AE7006BC545B}"/>
                </c:ext>
              </c:extLst>
            </c:dLbl>
            <c:dLbl>
              <c:idx val="5"/>
              <c:layout>
                <c:manualLayout>
                  <c:x val="5.6816795547803528E-2"/>
                  <c:y val="-7.6267384477344061E-2"/>
                </c:manualLayout>
              </c:layout>
              <c:dLblPos val="bestFi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80B0-4C40-97FE-AE7006BC545B}"/>
                </c:ext>
              </c:extLst>
            </c:dLbl>
            <c:dLbl>
              <c:idx val="6"/>
              <c:layout>
                <c:manualLayout>
                  <c:x val="5.6712825269440555E-2"/>
                  <c:y val="-1.794526693584567E-2"/>
                </c:manualLayout>
              </c:layout>
              <c:dLblPos val="bestFi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80B0-4C40-97FE-AE7006BC545B}"/>
                </c:ext>
              </c:extLst>
            </c:dLbl>
            <c:dLbl>
              <c:idx val="7"/>
              <c:layout>
                <c:manualLayout>
                  <c:x val="4.3284465202093017E-2"/>
                  <c:y val="4.9349484073575513E-2"/>
                </c:manualLayout>
              </c:layout>
              <c:dLblPos val="bestFit"/>
              <c:showLegendKey val="1"/>
              <c:showVal val="0"/>
              <c:showCatName val="1"/>
              <c:showSerName val="0"/>
              <c:showPercent val="1"/>
              <c:showBubbleSize val="0"/>
              <c:separator>
</c:separator>
              <c:extLst>
                <c:ext xmlns:c15="http://schemas.microsoft.com/office/drawing/2012/chart" uri="{CE6537A1-D6FC-4f65-9D91-7224C49458BB}">
                  <c15:layout>
                    <c:manualLayout>
                      <c:w val="0.19943982074263764"/>
                      <c:h val="0.10296096904441454"/>
                    </c:manualLayout>
                  </c15:layout>
                </c:ext>
                <c:ext xmlns:c16="http://schemas.microsoft.com/office/drawing/2014/chart" uri="{C3380CC4-5D6E-409C-BE32-E72D297353CC}">
                  <c16:uniqueId val="{0000000F-80B0-4C40-97FE-AE7006BC545B}"/>
                </c:ext>
              </c:extLst>
            </c:dLbl>
            <c:dLbl>
              <c:idx val="8"/>
              <c:layout>
                <c:manualLayout>
                  <c:x val="5.6017925736235478E-2"/>
                  <c:y val="0.13010318528488102"/>
                </c:manualLayout>
              </c:layout>
              <c:dLblPos val="bestFi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1-80B0-4C40-97FE-AE7006BC545B}"/>
                </c:ext>
              </c:extLst>
            </c:dLbl>
            <c:dLbl>
              <c:idx val="9"/>
              <c:delete val="1"/>
              <c:extLst>
                <c:ext xmlns:c15="http://schemas.microsoft.com/office/drawing/2012/chart" uri="{CE6537A1-D6FC-4f65-9D91-7224C49458BB}"/>
                <c:ext xmlns:c16="http://schemas.microsoft.com/office/drawing/2014/chart" uri="{C3380CC4-5D6E-409C-BE32-E72D297353CC}">
                  <c16:uniqueId val="{00000013-80B0-4C40-97FE-AE7006BC545B}"/>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65000"/>
                        <a:lumOff val="35000"/>
                      </a:schemeClr>
                    </a:solidFill>
                    <a:latin typeface="Open Sans" pitchFamily="2" charset="0"/>
                    <a:ea typeface="Open Sans" pitchFamily="2" charset="0"/>
                    <a:cs typeface="Open Sans" pitchFamily="2" charset="0"/>
                  </a:defRPr>
                </a:pPr>
                <a:endParaRPr lang="fr-FR"/>
              </a:p>
            </c:txPr>
            <c:dLblPos val="outEnd"/>
            <c:showLegendKey val="1"/>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OMZET!$C$25:$K$25</c:f>
              <c:strCache>
                <c:ptCount val="9"/>
                <c:pt idx="0">
                  <c:v>Verpleegdagprijs</c:v>
                </c:pt>
                <c:pt idx="1">
                  <c:v>Honoraria</c:v>
                </c:pt>
                <c:pt idx="2">
                  <c:v>Farmaceutische produkten</c:v>
                </c:pt>
                <c:pt idx="3">
                  <c:v>Forfaits conventies R.I.Z.I.V.</c:v>
                </c:pt>
                <c:pt idx="4">
                  <c:v>Globaal prospectief bedrag</c:v>
                </c:pt>
                <c:pt idx="5">
                  <c:v>Supplementen kamers</c:v>
                </c:pt>
                <c:pt idx="6">
                  <c:v>Geraamd inhaalbedrag</c:v>
                </c:pt>
                <c:pt idx="7">
                  <c:v>Financiering van de deelstaat</c:v>
                </c:pt>
                <c:pt idx="8">
                  <c:v>Nevendiensten</c:v>
                </c:pt>
              </c:strCache>
            </c:strRef>
          </c:cat>
          <c:val>
            <c:numRef>
              <c:f>OMZET!$C$26:$K$26</c:f>
              <c:numCache>
                <c:formatCode>0.00</c:formatCode>
                <c:ptCount val="9"/>
                <c:pt idx="0">
                  <c:v>9200.3232477200345</c:v>
                </c:pt>
                <c:pt idx="1">
                  <c:v>8288.9420589500296</c:v>
                </c:pt>
                <c:pt idx="2">
                  <c:v>4579.3525600400162</c:v>
                </c:pt>
                <c:pt idx="3">
                  <c:v>989.94199251000362</c:v>
                </c:pt>
                <c:pt idx="4">
                  <c:v>493.84321194000165</c:v>
                </c:pt>
                <c:pt idx="5">
                  <c:v>105.09840732000038</c:v>
                </c:pt>
                <c:pt idx="6">
                  <c:v>93.649733550000349</c:v>
                </c:pt>
                <c:pt idx="7">
                  <c:v>82.402396930000279</c:v>
                </c:pt>
                <c:pt idx="8">
                  <c:v>53.96701184000019</c:v>
                </c:pt>
              </c:numCache>
            </c:numRef>
          </c:val>
          <c:extLst>
            <c:ext xmlns:c16="http://schemas.microsoft.com/office/drawing/2014/chart" uri="{C3380CC4-5D6E-409C-BE32-E72D297353CC}">
              <c16:uniqueId val="{00000014-80B0-4C40-97FE-AE7006BC545B}"/>
            </c:ext>
          </c:extLst>
        </c:ser>
        <c:dLbls>
          <c:dLblPos val="bestFit"/>
          <c:showLegendKey val="0"/>
          <c:showVal val="1"/>
          <c:showCatName val="0"/>
          <c:showSerName val="0"/>
          <c:showPercent val="0"/>
          <c:showBubbleSize val="0"/>
          <c:showLeaderLines val="1"/>
        </c:dLbls>
        <c:gapWidth val="100"/>
        <c:splitType val="percent"/>
        <c:splitPos val="1"/>
        <c:secondPieSize val="20"/>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59728161940051"/>
          <c:y val="4.7917629512736391E-2"/>
          <c:w val="0.87140271838059946"/>
          <c:h val="0.91923795525557883"/>
        </c:manualLayout>
      </c:layout>
      <c:lineChart>
        <c:grouping val="standard"/>
        <c:varyColors val="0"/>
        <c:ser>
          <c:idx val="0"/>
          <c:order val="0"/>
          <c:tx>
            <c:strRef>
              <c:f>Feuil1!$A$1</c:f>
              <c:strCache>
                <c:ptCount val="1"/>
                <c:pt idx="0">
                  <c:v>Budget global</c:v>
                </c:pt>
              </c:strCache>
            </c:strRef>
          </c:tx>
          <c:spPr>
            <a:ln w="28575" cap="rnd">
              <a:solidFill>
                <a:srgbClr val="002060"/>
              </a:solidFill>
              <a:round/>
            </a:ln>
            <a:effectLst/>
          </c:spPr>
          <c:marker>
            <c:symbol val="circle"/>
            <c:size val="5"/>
            <c:spPr>
              <a:solidFill>
                <a:srgbClr val="002060"/>
              </a:solidFill>
              <a:ln w="22225">
                <a:solidFill>
                  <a:srgbClr val="002060"/>
                </a:solidFill>
              </a:ln>
              <a:effectLst/>
            </c:spPr>
          </c:marker>
          <c:dLbls>
            <c:delete val="1"/>
          </c:dLbls>
          <c:cat>
            <c:numRef>
              <c:f>Feuil1!$B$1:$G$1</c:f>
              <c:numCache>
                <c:formatCode>General</c:formatCode>
                <c:ptCount val="6"/>
                <c:pt idx="0">
                  <c:v>2019</c:v>
                </c:pt>
                <c:pt idx="1">
                  <c:v>2020</c:v>
                </c:pt>
                <c:pt idx="2">
                  <c:v>2021</c:v>
                </c:pt>
                <c:pt idx="3">
                  <c:v>2022</c:v>
                </c:pt>
                <c:pt idx="4">
                  <c:v>2023</c:v>
                </c:pt>
                <c:pt idx="5">
                  <c:v>2024</c:v>
                </c:pt>
              </c:numCache>
            </c:numRef>
          </c:cat>
          <c:val>
            <c:numRef>
              <c:f>Feuil1!$B$3:$G$3</c:f>
              <c:numCache>
                <c:formatCode>0_ ;[Red]\-0\ </c:formatCode>
                <c:ptCount val="6"/>
                <c:pt idx="0">
                  <c:v>8.2706055089999992</c:v>
                </c:pt>
                <c:pt idx="1">
                  <c:v>8.8765926830000002</c:v>
                </c:pt>
                <c:pt idx="2">
                  <c:v>9.4729700589999997</c:v>
                </c:pt>
                <c:pt idx="3">
                  <c:v>10.185401033</c:v>
                </c:pt>
                <c:pt idx="4">
                  <c:v>11.302332140000001</c:v>
                </c:pt>
                <c:pt idx="5">
                  <c:v>11.645848078</c:v>
                </c:pt>
              </c:numCache>
            </c:numRef>
          </c:val>
          <c:smooth val="0"/>
          <c:extLst>
            <c:ext xmlns:c16="http://schemas.microsoft.com/office/drawing/2014/chart" uri="{C3380CC4-5D6E-409C-BE32-E72D297353CC}">
              <c16:uniqueId val="{00000000-F762-4C10-8A5E-87A51720375B}"/>
            </c:ext>
          </c:extLst>
        </c:ser>
        <c:dLbls>
          <c:showLegendKey val="0"/>
          <c:showVal val="1"/>
          <c:showCatName val="0"/>
          <c:showSerName val="0"/>
          <c:showPercent val="0"/>
          <c:showBubbleSize val="0"/>
        </c:dLbls>
        <c:marker val="1"/>
        <c:smooth val="0"/>
        <c:axId val="897811096"/>
        <c:axId val="897810016"/>
      </c:lineChart>
      <c:catAx>
        <c:axId val="897811096"/>
        <c:scaling>
          <c:orientation val="minMax"/>
        </c:scaling>
        <c:delete val="1"/>
        <c:axPos val="b"/>
        <c:numFmt formatCode="General" sourceLinked="1"/>
        <c:majorTickMark val="none"/>
        <c:minorTickMark val="none"/>
        <c:tickLblPos val="nextTo"/>
        <c:crossAx val="897810016"/>
        <c:crosses val="autoZero"/>
        <c:auto val="1"/>
        <c:lblAlgn val="ctr"/>
        <c:lblOffset val="100"/>
        <c:noMultiLvlLbl val="0"/>
      </c:catAx>
      <c:valAx>
        <c:axId val="897810016"/>
        <c:scaling>
          <c:orientation val="minMax"/>
          <c:max val="12"/>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400" b="0" i="0" u="none" strike="noStrike" kern="1200" baseline="0">
                    <a:solidFill>
                      <a:schemeClr val="tx1">
                        <a:lumMod val="65000"/>
                        <a:lumOff val="35000"/>
                      </a:schemeClr>
                    </a:solidFill>
                    <a:latin typeface="Open Sans" pitchFamily="2" charset="0"/>
                    <a:ea typeface="Open Sans" pitchFamily="2" charset="0"/>
                    <a:cs typeface="Open Sans" pitchFamily="2" charset="0"/>
                  </a:defRPr>
                </a:pPr>
                <a:r>
                  <a:rPr lang="fr-BE" sz="1400" dirty="0"/>
                  <a:t>Milliards €</a:t>
                </a:r>
              </a:p>
            </c:rich>
          </c:tx>
          <c:overlay val="0"/>
          <c:spPr>
            <a:noFill/>
            <a:ln>
              <a:noFill/>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Open Sans" pitchFamily="2" charset="0"/>
                  <a:ea typeface="Open Sans" pitchFamily="2" charset="0"/>
                  <a:cs typeface="Open Sans" pitchFamily="2" charset="0"/>
                </a:defRPr>
              </a:pPr>
              <a:endParaRPr lang="fr-FR"/>
            </a:p>
          </c:txPr>
        </c:title>
        <c:numFmt formatCode="0_ ;[Red]\-0\ "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Open Sans" pitchFamily="2" charset="0"/>
                <a:ea typeface="Open Sans" pitchFamily="2" charset="0"/>
                <a:cs typeface="Open Sans" pitchFamily="2" charset="0"/>
              </a:defRPr>
            </a:pPr>
            <a:endParaRPr lang="fr-FR"/>
          </a:p>
        </c:txPr>
        <c:crossAx val="897811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Open Sans" pitchFamily="2" charset="0"/>
          <a:ea typeface="Open Sans" pitchFamily="2" charset="0"/>
          <a:cs typeface="Open Sans" pitchFamily="2" charset="0"/>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rgbClr val="4B721D"/>
            </a:solidFill>
            <a:ln>
              <a:noFill/>
            </a:ln>
          </c:spPr>
          <c:dPt>
            <c:idx val="0"/>
            <c:bubble3D val="0"/>
            <c:spPr>
              <a:solidFill>
                <a:srgbClr val="002060"/>
              </a:solidFill>
              <a:ln w="19050">
                <a:noFill/>
              </a:ln>
              <a:effectLst/>
            </c:spPr>
            <c:extLst>
              <c:ext xmlns:c16="http://schemas.microsoft.com/office/drawing/2014/chart" uri="{C3380CC4-5D6E-409C-BE32-E72D297353CC}">
                <c16:uniqueId val="{00000001-09F1-4DB6-A1F8-5964F7B51CF9}"/>
              </c:ext>
            </c:extLst>
          </c:dPt>
          <c:dPt>
            <c:idx val="1"/>
            <c:bubble3D val="0"/>
            <c:spPr>
              <a:solidFill>
                <a:srgbClr val="0085E5"/>
              </a:solidFill>
              <a:ln w="19050">
                <a:noFill/>
              </a:ln>
              <a:effectLst/>
            </c:spPr>
            <c:extLst>
              <c:ext xmlns:c16="http://schemas.microsoft.com/office/drawing/2014/chart" uri="{C3380CC4-5D6E-409C-BE32-E72D297353CC}">
                <c16:uniqueId val="{00000003-09F1-4DB6-A1F8-5964F7B51CF9}"/>
              </c:ext>
            </c:extLst>
          </c:dPt>
          <c:dPt>
            <c:idx val="2"/>
            <c:bubble3D val="0"/>
            <c:spPr>
              <a:solidFill>
                <a:srgbClr val="40E4AD"/>
              </a:solidFill>
              <a:ln w="19050">
                <a:noFill/>
              </a:ln>
              <a:effectLst/>
            </c:spPr>
            <c:extLst>
              <c:ext xmlns:c16="http://schemas.microsoft.com/office/drawing/2014/chart" uri="{C3380CC4-5D6E-409C-BE32-E72D297353CC}">
                <c16:uniqueId val="{00000005-09F1-4DB6-A1F8-5964F7B51CF9}"/>
              </c:ext>
            </c:extLst>
          </c:dPt>
          <c:dLbls>
            <c:dLbl>
              <c:idx val="0"/>
              <c:layout>
                <c:manualLayout>
                  <c:x val="0.22832561728395048"/>
                  <c:y val="-7.0682870370370368E-2"/>
                </c:manualLayout>
              </c:layout>
              <c:tx>
                <c:rich>
                  <a:bodyPr/>
                  <a:lstStyle/>
                  <a:p>
                    <a:fld id="{17494595-FD3E-4C63-A659-A09E769A86A1}" type="CATEGORYNAME">
                      <a:rPr lang="en-US">
                        <a:solidFill>
                          <a:srgbClr val="002060"/>
                        </a:solidFill>
                      </a:rPr>
                      <a:pPr/>
                      <a:t>[NOM DE CATÉGORIE]</a:t>
                    </a:fld>
                    <a:endParaRPr lang="en-US" baseline="0">
                      <a:solidFill>
                        <a:srgbClr val="002060"/>
                      </a:solidFill>
                    </a:endParaRPr>
                  </a:p>
                  <a:p>
                    <a:fld id="{57A35E7B-F6A1-4E7E-A4D6-42C2C53284CF}" type="VALUE">
                      <a:rPr lang="en-US"/>
                      <a:pPr/>
                      <a:t>[VALEUR]</a:t>
                    </a:fld>
                    <a:endParaRPr lang="fr-BE"/>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09F1-4DB6-A1F8-5964F7B51CF9}"/>
                </c:ext>
              </c:extLst>
            </c:dLbl>
            <c:dLbl>
              <c:idx val="1"/>
              <c:layout>
                <c:manualLayout>
                  <c:x val="0.26083402286578583"/>
                  <c:y val="0.10080479418076262"/>
                </c:manualLayout>
              </c:layout>
              <c:tx>
                <c:rich>
                  <a:bodyPr/>
                  <a:lstStyle/>
                  <a:p>
                    <a:fld id="{83F6613A-96C9-440D-9142-4DEB2F36C1C5}" type="CATEGORYNAME">
                      <a:rPr lang="en-US">
                        <a:solidFill>
                          <a:srgbClr val="0085E5"/>
                        </a:solidFill>
                      </a:rPr>
                      <a:pPr/>
                      <a:t>[NOM DE CATÉGORIE]</a:t>
                    </a:fld>
                    <a:endParaRPr lang="en-US" baseline="0">
                      <a:solidFill>
                        <a:srgbClr val="0085E5"/>
                      </a:solidFill>
                    </a:endParaRPr>
                  </a:p>
                  <a:p>
                    <a:fld id="{9026A47F-B257-46CC-B293-3AB373B178EC}" type="VALUE">
                      <a:rPr lang="en-US"/>
                      <a:pPr/>
                      <a:t>[VALEUR]</a:t>
                    </a:fld>
                    <a:endParaRPr lang="fr-BE"/>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09F1-4DB6-A1F8-5964F7B51CF9}"/>
                </c:ext>
              </c:extLst>
            </c:dLbl>
            <c:dLbl>
              <c:idx val="2"/>
              <c:layout>
                <c:manualLayout>
                  <c:x val="-0.19402777777777777"/>
                  <c:y val="-6.4803081973347387E-2"/>
                </c:manualLayout>
              </c:layout>
              <c:tx>
                <c:rich>
                  <a:bodyPr/>
                  <a:lstStyle/>
                  <a:p>
                    <a:fld id="{6AD4E209-3336-452A-B69A-5FB5CE54C03D}" type="CATEGORYNAME">
                      <a:rPr lang="en-US">
                        <a:solidFill>
                          <a:srgbClr val="40E4AD"/>
                        </a:solidFill>
                      </a:rPr>
                      <a:pPr/>
                      <a:t>[NOM DE CATÉGORIE]</a:t>
                    </a:fld>
                    <a:endParaRPr lang="en-US" baseline="0">
                      <a:solidFill>
                        <a:srgbClr val="40E4AD"/>
                      </a:solidFill>
                    </a:endParaRPr>
                  </a:p>
                  <a:p>
                    <a:fld id="{43FFF75F-8353-4147-88E5-552F691222FB}" type="VALUE">
                      <a:rPr lang="en-US"/>
                      <a:pPr/>
                      <a:t>[VALEUR]</a:t>
                    </a:fld>
                    <a:endParaRPr lang="fr-BE"/>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09F1-4DB6-A1F8-5964F7B51CF9}"/>
                </c:ext>
              </c:extLst>
            </c:dLbl>
            <c:numFmt formatCode="#,##0.0" sourceLinked="0"/>
            <c:spPr>
              <a:noFill/>
              <a:ln>
                <a:noFill/>
              </a:ln>
              <a:effectLst/>
            </c:spPr>
            <c:txPr>
              <a:bodyPr vertOverflow="overflow" horzOverflow="overflow" wrap="none" lIns="38100" tIns="19050" rIns="38100" bIns="19050" anchor="ctr">
                <a:spAutoFit/>
              </a:bodyPr>
              <a:lstStyle/>
              <a:p>
                <a:pPr>
                  <a:defRPr sz="1100" i="1">
                    <a:solidFill>
                      <a:schemeClr val="tx1">
                        <a:lumMod val="65000"/>
                        <a:lumOff val="35000"/>
                      </a:schemeClr>
                    </a:solidFill>
                    <a:latin typeface="Open Sans" pitchFamily="2" charset="0"/>
                    <a:ea typeface="Open Sans" pitchFamily="2" charset="0"/>
                    <a:cs typeface="Open Sans" pitchFamily="2" charset="0"/>
                  </a:defRPr>
                </a:pPr>
                <a:endParaRPr lang="fr-FR"/>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Formatting_BMF!$A$9:$A$11</c:f>
              <c:strCache>
                <c:ptCount val="3"/>
                <c:pt idx="0">
                  <c:v>Universitaire</c:v>
                </c:pt>
                <c:pt idx="1">
                  <c:v>Non-universitaire</c:v>
                </c:pt>
                <c:pt idx="2">
                  <c:v>Mixte</c:v>
                </c:pt>
              </c:strCache>
            </c:strRef>
          </c:cat>
          <c:val>
            <c:numRef>
              <c:f>Formatting_BMF!$B$9:$B$11</c:f>
              <c:numCache>
                <c:formatCode>0.0</c:formatCode>
                <c:ptCount val="3"/>
                <c:pt idx="0">
                  <c:v>15.987093089027679</c:v>
                </c:pt>
                <c:pt idx="1">
                  <c:v>61.193595903053286</c:v>
                </c:pt>
                <c:pt idx="2">
                  <c:v>22.819311007919033</c:v>
                </c:pt>
              </c:numCache>
            </c:numRef>
          </c:val>
          <c:extLst>
            <c:ext xmlns:c16="http://schemas.microsoft.com/office/drawing/2014/chart" uri="{C3380CC4-5D6E-409C-BE32-E72D297353CC}">
              <c16:uniqueId val="{00000006-09F1-4DB6-A1F8-5964F7B51CF9}"/>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fr-FR"/>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rgbClr val="4B721D"/>
            </a:solidFill>
            <a:ln>
              <a:noFill/>
            </a:ln>
          </c:spPr>
          <c:dPt>
            <c:idx val="0"/>
            <c:bubble3D val="0"/>
            <c:spPr>
              <a:solidFill>
                <a:srgbClr val="0085E5"/>
              </a:solidFill>
              <a:ln w="19050">
                <a:noFill/>
              </a:ln>
              <a:effectLst/>
            </c:spPr>
            <c:extLst>
              <c:ext xmlns:c16="http://schemas.microsoft.com/office/drawing/2014/chart" uri="{C3380CC4-5D6E-409C-BE32-E72D297353CC}">
                <c16:uniqueId val="{00000001-9F00-497A-9C98-43D4F9BEB615}"/>
              </c:ext>
            </c:extLst>
          </c:dPt>
          <c:dPt>
            <c:idx val="1"/>
            <c:bubble3D val="0"/>
            <c:spPr>
              <a:solidFill>
                <a:srgbClr val="40E4AD"/>
              </a:solidFill>
              <a:ln w="19050">
                <a:noFill/>
              </a:ln>
              <a:effectLst/>
            </c:spPr>
            <c:extLst>
              <c:ext xmlns:c16="http://schemas.microsoft.com/office/drawing/2014/chart" uri="{C3380CC4-5D6E-409C-BE32-E72D297353CC}">
                <c16:uniqueId val="{00000003-9F00-497A-9C98-43D4F9BEB615}"/>
              </c:ext>
            </c:extLst>
          </c:dPt>
          <c:dLbls>
            <c:dLbl>
              <c:idx val="0"/>
              <c:layout>
                <c:manualLayout>
                  <c:x val="0.12347222222222214"/>
                  <c:y val="8.640410929779653E-2"/>
                </c:manualLayout>
              </c:layout>
              <c:tx>
                <c:rich>
                  <a:bodyPr rot="0" spcFirstLastPara="1" vertOverflow="ellipsis" vert="horz" wrap="square" lIns="38100" tIns="19050" rIns="38100" bIns="19050" anchor="ctr" anchorCtr="1">
                    <a:spAutoFit/>
                  </a:bodyPr>
                  <a:lstStyle/>
                  <a:p>
                    <a:pPr>
                      <a:defRPr sz="1100" b="0" i="1" u="none" strike="noStrike" kern="1200" baseline="0">
                        <a:solidFill>
                          <a:schemeClr val="tx1">
                            <a:lumMod val="65000"/>
                            <a:lumOff val="35000"/>
                          </a:schemeClr>
                        </a:solidFill>
                        <a:latin typeface="Open Sans" pitchFamily="2" charset="0"/>
                        <a:ea typeface="Open Sans" pitchFamily="2" charset="0"/>
                        <a:cs typeface="Open Sans" pitchFamily="2" charset="0"/>
                      </a:defRPr>
                    </a:pPr>
                    <a:fld id="{FD74E5E2-8E5D-4D02-8B4C-45A0585131B0}" type="CATEGORYNAME">
                      <a:rPr lang="en-US" sz="1100">
                        <a:solidFill>
                          <a:srgbClr val="0085E5"/>
                        </a:solidFill>
                        <a:latin typeface="Open Sans" pitchFamily="2" charset="0"/>
                        <a:ea typeface="Open Sans" pitchFamily="2" charset="0"/>
                        <a:cs typeface="Open Sans" pitchFamily="2" charset="0"/>
                      </a:rPr>
                      <a:pPr>
                        <a:defRPr sz="1100" i="1">
                          <a:solidFill>
                            <a:schemeClr val="tx1">
                              <a:lumMod val="65000"/>
                              <a:lumOff val="35000"/>
                            </a:schemeClr>
                          </a:solidFill>
                          <a:latin typeface="Open Sans" pitchFamily="2" charset="0"/>
                          <a:ea typeface="Open Sans" pitchFamily="2" charset="0"/>
                          <a:cs typeface="Open Sans" pitchFamily="2" charset="0"/>
                        </a:defRPr>
                      </a:pPr>
                      <a:t>[NOM DE CATÉGORIE]</a:t>
                    </a:fld>
                    <a:endParaRPr lang="en-US" sz="1100" baseline="0">
                      <a:solidFill>
                        <a:srgbClr val="0085E5"/>
                      </a:solidFill>
                      <a:latin typeface="Open Sans" pitchFamily="2" charset="0"/>
                      <a:ea typeface="Open Sans" pitchFamily="2" charset="0"/>
                      <a:cs typeface="Open Sans" pitchFamily="2" charset="0"/>
                    </a:endParaRPr>
                  </a:p>
                  <a:p>
                    <a:pPr>
                      <a:defRPr sz="1100" i="1">
                        <a:solidFill>
                          <a:schemeClr val="tx1">
                            <a:lumMod val="65000"/>
                            <a:lumOff val="35000"/>
                          </a:schemeClr>
                        </a:solidFill>
                        <a:latin typeface="Open Sans" pitchFamily="2" charset="0"/>
                        <a:ea typeface="Open Sans" pitchFamily="2" charset="0"/>
                        <a:cs typeface="Open Sans" pitchFamily="2" charset="0"/>
                      </a:defRPr>
                    </a:pPr>
                    <a:fld id="{EAD0233F-4E8C-4CAC-9541-0562EEBAB328}" type="VALUE">
                      <a:rPr lang="en-US" sz="1100">
                        <a:solidFill>
                          <a:schemeClr val="tx1">
                            <a:lumMod val="65000"/>
                            <a:lumOff val="35000"/>
                          </a:schemeClr>
                        </a:solidFill>
                        <a:latin typeface="Open Sans" pitchFamily="2" charset="0"/>
                        <a:ea typeface="Open Sans" pitchFamily="2" charset="0"/>
                        <a:cs typeface="Open Sans" pitchFamily="2" charset="0"/>
                      </a:rPr>
                      <a:pPr>
                        <a:defRPr sz="1100" i="1">
                          <a:solidFill>
                            <a:schemeClr val="tx1">
                              <a:lumMod val="65000"/>
                              <a:lumOff val="35000"/>
                            </a:schemeClr>
                          </a:solidFill>
                          <a:latin typeface="Open Sans" pitchFamily="2" charset="0"/>
                          <a:ea typeface="Open Sans" pitchFamily="2" charset="0"/>
                          <a:cs typeface="Open Sans" pitchFamily="2" charset="0"/>
                        </a:defRPr>
                      </a:pPr>
                      <a:t>[VALEUR]</a:t>
                    </a:fld>
                    <a:endParaRPr lang="fr-BE"/>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100" b="0" i="1" u="none" strike="noStrike" kern="1200" baseline="0">
                      <a:solidFill>
                        <a:schemeClr val="tx1">
                          <a:lumMod val="65000"/>
                          <a:lumOff val="35000"/>
                        </a:schemeClr>
                      </a:solidFill>
                      <a:latin typeface="Open Sans" pitchFamily="2" charset="0"/>
                      <a:ea typeface="Open Sans" pitchFamily="2" charset="0"/>
                      <a:cs typeface="Open Sans" pitchFamily="2" charset="0"/>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9F00-497A-9C98-43D4F9BEB615}"/>
                </c:ext>
              </c:extLst>
            </c:dLbl>
            <c:dLbl>
              <c:idx val="1"/>
              <c:layout>
                <c:manualLayout>
                  <c:x val="-0.13229166666666664"/>
                  <c:y val="-0.10080479418076264"/>
                </c:manualLayout>
              </c:layout>
              <c:tx>
                <c:rich>
                  <a:bodyPr/>
                  <a:lstStyle/>
                  <a:p>
                    <a:fld id="{F70FB597-FF58-4682-B0F8-C5EE74C1BD2A}" type="CATEGORYNAME">
                      <a:rPr lang="en-US">
                        <a:solidFill>
                          <a:srgbClr val="40E4AD"/>
                        </a:solidFill>
                      </a:rPr>
                      <a:pPr/>
                      <a:t>[NOM DE CATÉGORIE]</a:t>
                    </a:fld>
                    <a:endParaRPr lang="en-US" baseline="0">
                      <a:solidFill>
                        <a:srgbClr val="40E4AD"/>
                      </a:solidFill>
                    </a:endParaRPr>
                  </a:p>
                  <a:p>
                    <a:fld id="{7977CB9B-93E6-4B3E-B786-FB252D0E63D7}" type="VALUE">
                      <a:rPr lang="en-US">
                        <a:solidFill>
                          <a:schemeClr val="tx1">
                            <a:lumMod val="65000"/>
                            <a:lumOff val="35000"/>
                          </a:schemeClr>
                        </a:solidFill>
                      </a:rPr>
                      <a:pPr/>
                      <a:t>[VALEUR]</a:t>
                    </a:fld>
                    <a:endParaRPr lang="fr-BE"/>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9F00-497A-9C98-43D4F9BEB61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1" u="none" strike="noStrike" kern="1200" baseline="0">
                    <a:solidFill>
                      <a:schemeClr val="tx1">
                        <a:lumMod val="75000"/>
                        <a:lumOff val="25000"/>
                      </a:schemeClr>
                    </a:solidFill>
                    <a:latin typeface="Open Sans" pitchFamily="2" charset="0"/>
                    <a:ea typeface="Open Sans" pitchFamily="2" charset="0"/>
                    <a:cs typeface="Open Sans" pitchFamily="2" charset="0"/>
                  </a:defRPr>
                </a:pPr>
                <a:endParaRPr lang="fr-FR"/>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Formatting_BMF!$A$6:$A$7</c:f>
              <c:strCache>
                <c:ptCount val="2"/>
                <c:pt idx="0">
                  <c:v>Privé</c:v>
                </c:pt>
                <c:pt idx="1">
                  <c:v>Public</c:v>
                </c:pt>
              </c:strCache>
            </c:strRef>
          </c:cat>
          <c:val>
            <c:numRef>
              <c:f>Formatting_BMF!$B$6:$B$7</c:f>
              <c:numCache>
                <c:formatCode>0.0</c:formatCode>
                <c:ptCount val="2"/>
                <c:pt idx="0">
                  <c:v>70.348933447739853</c:v>
                </c:pt>
                <c:pt idx="1">
                  <c:v>29.651066552260136</c:v>
                </c:pt>
              </c:numCache>
            </c:numRef>
          </c:val>
          <c:extLst>
            <c:ext xmlns:c16="http://schemas.microsoft.com/office/drawing/2014/chart" uri="{C3380CC4-5D6E-409C-BE32-E72D297353CC}">
              <c16:uniqueId val="{00000004-9F00-497A-9C98-43D4F9BEB615}"/>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2_96EA911A.xml><?xml version="1.0" encoding="utf-8"?>
<p188:cmLst xmlns:a="http://schemas.openxmlformats.org/drawingml/2006/main" xmlns:r="http://schemas.openxmlformats.org/officeDocument/2006/relationships" xmlns:p188="http://schemas.microsoft.com/office/powerpoint/2018/8/main">
  <p188:cm id="{CEEF8F3B-2659-476C-9518-2190CE0EC1EB}" authorId="{50F685A0-8E34-6B11-DF28-6BFD81621B89}" created="2024-01-30T13:26:02.906">
    <ac:txMkLst xmlns:ac="http://schemas.microsoft.com/office/drawing/2013/main/command">
      <pc:docMk xmlns:pc="http://schemas.microsoft.com/office/powerpoint/2013/main/command"/>
      <pc:sldMk xmlns:pc="http://schemas.microsoft.com/office/powerpoint/2013/main/command" cId="2531954970" sldId="258"/>
      <ac:spMk id="36" creationId="{E9C3420C-F32F-F020-8FE6-6308563F915D}"/>
      <ac:txMk cp="0" len="45">
        <ac:context len="46" hash="2009624192"/>
      </ac:txMk>
    </ac:txMkLst>
    <p188:pos x="4904688" y="286176"/>
    <p188:replyLst>
      <p188:reply id="{29F87885-6CFD-4E16-8E53-F54156C14B91}" authorId="{50F685A0-8E34-6B11-DF28-6BFD81621B89}" created="2024-01-30T18:33:53.202">
        <p188:txBody>
          <a:bodyPr/>
          <a:lstStyle/>
          <a:p>
            <a:r>
              <a:rPr lang="en-US"/>
              <a:t>Source : 
Hopitaux : BMF notifié 2023 juillet
Admissions : FINHOSTA annuelle, 2021, extraite le 30/01/2023
Lits : NHA, lits agréés justifiés pour 2023-02</a:t>
            </a:r>
          </a:p>
        </p188:txBody>
      </p188:reply>
    </p188:replyLst>
    <p188:txBody>
      <a:bodyPr/>
      <a:lstStyle/>
      <a:p>
        <a:r>
          <a:rPr lang="en-US"/>
          <a:t>Les données admissions 2022 sont malheureusement incomplètes (il manque 12 hôpitaux), donc je propose les données BUDGET 2021</a:t>
        </a:r>
      </a:p>
    </p188:txBody>
  </p188:cm>
</p188:cmLst>
</file>

<file path=ppt/comments/modernComment_104_116B2440.xml><?xml version="1.0" encoding="utf-8"?>
<p188:cmLst xmlns:a="http://schemas.openxmlformats.org/drawingml/2006/main" xmlns:r="http://schemas.openxmlformats.org/officeDocument/2006/relationships" xmlns:p188="http://schemas.microsoft.com/office/powerpoint/2018/8/main">
  <p188:cm id="{F43DAF30-64D9-4799-A191-1070FFA5B750}" authorId="{50F685A0-8E34-6B11-DF28-6BFD81621B89}" created="2024-01-30T13:25:06.463">
    <pc:sldMkLst xmlns:pc="http://schemas.microsoft.com/office/powerpoint/2013/main/command">
      <pc:docMk/>
      <pc:sldMk cId="292234304" sldId="260"/>
    </pc:sldMkLst>
    <p188:replyLst>
      <p188:reply id="{0DB71222-49A7-42E6-AC20-3A360D924DAA}" authorId="{50F685A0-8E34-6B11-DF28-6BFD81621B89}" created="2024-01-30T18:42:38.645">
        <p188:txBody>
          <a:bodyPr/>
          <a:lstStyle/>
          <a:p>
            <a:r>
              <a:rPr lang="en-US"/>
              <a:t>Source : FINHOSTA budget 2018-2022, extraite le 30/01/2024</a:t>
            </a:r>
          </a:p>
        </p188:txBody>
      </p188:reply>
    </p188:replyLst>
    <p188:txBody>
      <a:bodyPr/>
      <a:lstStyle/>
      <a:p>
        <a:r>
          <a:rPr lang="en-US"/>
          <a:t>Comme les données 2022 sont encore incomplètes, je propose l'évolution au cours des 5 dernières années par région (ceci inclut 2022)</a:t>
        </a:r>
      </a:p>
    </p188:txBody>
  </p188:cm>
</p188:cmLst>
</file>

<file path=ppt/comments/modernComment_107_E7BC26BE.xml><?xml version="1.0" encoding="utf-8"?>
<p188:cmLst xmlns:a="http://schemas.openxmlformats.org/drawingml/2006/main" xmlns:r="http://schemas.openxmlformats.org/officeDocument/2006/relationships" xmlns:p188="http://schemas.microsoft.com/office/powerpoint/2018/8/main">
  <p188:cm id="{B4A7E1E9-3DBB-4FC8-ABB6-1DCF507712A5}" authorId="{50F685A0-8E34-6B11-DF28-6BFD81621B89}" created="2024-01-30T18:32:08.064">
    <ac:deMkLst xmlns:ac="http://schemas.microsoft.com/office/drawing/2013/main/command">
      <pc:docMk xmlns:pc="http://schemas.microsoft.com/office/powerpoint/2013/main/command"/>
      <pc:sldMk xmlns:pc="http://schemas.microsoft.com/office/powerpoint/2013/main/command" cId="3887867582" sldId="263"/>
      <ac:graphicFrameMk id="3" creationId="{7C58EA59-E369-717C-F3EE-CE7EBC75D2CE}"/>
    </ac:deMkLst>
    <p188:txBody>
      <a:bodyPr/>
      <a:lstStyle/>
      <a:p>
        <a:r>
          <a:rPr lang="en-US"/>
          <a:t>Je propose ceci sous forme de tableau pour varier - un graphe comme les ETPs par an et par type PSY/GEN est aussi possible 
</a:t>
        </a:r>
      </a:p>
    </p188:txBody>
  </p188:cm>
  <p188:cm id="{3A580AAB-55E7-4285-AEFC-EEA4A80AD813}" authorId="{50F685A0-8E34-6B11-DF28-6BFD81621B89}" created="2024-01-30T18:32:29.844">
    <ac:deMkLst xmlns:ac="http://schemas.microsoft.com/office/drawing/2013/main/command">
      <pc:docMk xmlns:pc="http://schemas.microsoft.com/office/powerpoint/2013/main/command"/>
      <pc:sldMk xmlns:pc="http://schemas.microsoft.com/office/powerpoint/2013/main/command" cId="3887867582" sldId="263"/>
      <ac:graphicFrameMk id="3" creationId="{7C58EA59-E369-717C-F3EE-CE7EBC75D2CE}"/>
    </ac:deMkLst>
    <p188:txBody>
      <a:bodyPr/>
      <a:lstStyle/>
      <a:p>
        <a:r>
          <a:rPr lang="en-US"/>
          <a:t>Source : données réviseur 2021 et 2022, extraites le 30/01/2024</a:t>
        </a:r>
      </a:p>
    </p188:txBody>
  </p188:cm>
</p188:cmLst>
</file>

<file path=ppt/comments/modernComment_108_982D6188.xml><?xml version="1.0" encoding="utf-8"?>
<p188:cmLst xmlns:a="http://schemas.openxmlformats.org/drawingml/2006/main" xmlns:r="http://schemas.openxmlformats.org/officeDocument/2006/relationships" xmlns:p188="http://schemas.microsoft.com/office/powerpoint/2018/8/main">
  <p188:cm id="{60EB60CE-2DC7-445C-A9C0-89397CA30F60}" authorId="{50F685A0-8E34-6B11-DF28-6BFD81621B89}" created="2024-01-30T19:47:10.905">
    <ac:deMkLst xmlns:ac="http://schemas.microsoft.com/office/drawing/2013/main/command">
      <pc:docMk xmlns:pc="http://schemas.microsoft.com/office/powerpoint/2013/main/command"/>
      <pc:sldMk xmlns:pc="http://schemas.microsoft.com/office/powerpoint/2013/main/command" cId="2553110920" sldId="264"/>
      <ac:spMk id="4" creationId="{6DB45EE8-1C97-FB0F-60BC-89E9A78102C4}"/>
    </ac:deMkLst>
    <p188:txBody>
      <a:bodyPr/>
      <a:lstStyle/>
      <a:p>
        <a:r>
          <a:rPr lang="en-US"/>
          <a:t>Source : AR MBF</a:t>
        </a:r>
      </a:p>
    </p188:txBody>
  </p188:cm>
</p188:cmLst>
</file>

<file path=ppt/comments/modernComment_138_C7C70AF5.xml><?xml version="1.0" encoding="utf-8"?>
<p188:cmLst xmlns:a="http://schemas.openxmlformats.org/drawingml/2006/main" xmlns:r="http://schemas.openxmlformats.org/officeDocument/2006/relationships" xmlns:p188="http://schemas.microsoft.com/office/powerpoint/2018/8/main">
  <p188:cm id="{73F1EB77-ABA0-4A27-B760-3E1F4330BAE6}" authorId="{F5F80560-F611-D035-58CC-DD5D2E8370DA}" created="2024-02-02T14:24:43.779">
    <ac:txMkLst xmlns:ac="http://schemas.microsoft.com/office/drawing/2013/main/command">
      <pc:docMk xmlns:pc="http://schemas.microsoft.com/office/powerpoint/2013/main/command"/>
      <pc:sldMk xmlns:pc="http://schemas.microsoft.com/office/powerpoint/2013/main/command" cId="3351710453" sldId="312"/>
      <ac:spMk id="3" creationId="{84C7C303-14B9-E87C-23CF-A9EBE1FF8E50}"/>
      <ac:txMk cp="120" len="6">
        <ac:context len="203" hash="2674126984"/>
      </ac:txMk>
    </ac:txMkLst>
    <p188:pos x="7878417" y="997773"/>
    <p188:txBody>
      <a:bodyPr/>
      <a:lstStyle/>
      <a:p>
        <a:r>
          <a:rPr lang="fr-BE"/>
          <a:t>15 % du budget disponible sont répartis entre les hôpitaux sur base du chiffre d'affaires de chaque hôpital pour les spécialités pharmaceutiques et les médicaments génériques</a:t>
        </a:r>
      </a:p>
    </p188:txBody>
  </p188:cm>
  <p188:cm id="{CA99F5D8-666F-475C-A4BA-BF9B4300F553}" authorId="{F5F80560-F611-D035-58CC-DD5D2E8370DA}" created="2024-02-02T14:27:41.998">
    <ac:deMkLst xmlns:ac="http://schemas.microsoft.com/office/drawing/2013/main/command">
      <pc:docMk xmlns:pc="http://schemas.microsoft.com/office/powerpoint/2013/main/command"/>
      <pc:sldMk xmlns:pc="http://schemas.microsoft.com/office/powerpoint/2013/main/command" cId="3351710453" sldId="312"/>
      <ac:spMk id="3" creationId="{84C7C303-14B9-E87C-23CF-A9EBE1FF8E50}"/>
    </ac:deMkLst>
    <p188:txBody>
      <a:bodyPr/>
      <a:lstStyle/>
      <a:p>
        <a:r>
          <a:rPr lang="fr-BE"/>
          <a:t>Lits justifiés, pondération, structure nombre de lits, </a:t>
        </a:r>
      </a:p>
    </p188:txBody>
  </p188:cm>
</p188:cmLst>
</file>

<file path=ppt/comments/modernComment_14C_1FFBFE4B.xml><?xml version="1.0" encoding="utf-8"?>
<p188:cmLst xmlns:a="http://schemas.openxmlformats.org/drawingml/2006/main" xmlns:r="http://schemas.openxmlformats.org/officeDocument/2006/relationships" xmlns:p188="http://schemas.microsoft.com/office/powerpoint/2018/8/main">
  <p188:cm id="{704EB415-184D-43AC-8011-1310668DAC67}" authorId="{F5F80560-F611-D035-58CC-DD5D2E8370DA}" created="2024-02-02T12:52:24.526">
    <ac:deMkLst xmlns:ac="http://schemas.microsoft.com/office/drawing/2013/main/command">
      <pc:docMk xmlns:pc="http://schemas.microsoft.com/office/powerpoint/2013/main/command"/>
      <pc:sldMk xmlns:pc="http://schemas.microsoft.com/office/powerpoint/2013/main/command" cId="536608331" sldId="332"/>
      <ac:spMk id="3" creationId="{A0C1E75C-1227-BC69-9396-0877E736F000}"/>
    </ac:deMkLst>
    <p188:txBody>
      <a:bodyPr/>
      <a:lstStyle/>
      <a:p>
        <a:r>
          <a:rPr lang="fr-BE"/>
          <a:t>A + (0,05 * J1) + [(29) (0,05* J2)] + 43 * P      A = nombre d'admissions en hospitalisation classique et en hospitalisation chirurgicale de jour du dernier exercice connu ;
J1 = nombre de journées en hospitalisation classique réalisées durant le dernier exercice connu, limité toutefois à une occupation de 100 %  pour l’hospitalisation classique ;
J2 = nombre de journées en hospitalisation chirurgicale de jour réalisées durant le dernier exercice connu ;
P = nombre de membres du personnel infirmier et soignant présents dans les unités et services visés à l'article 8, a), et b), exprimé en équivalents temps plein. Ce nombre tient compte des maxima suivants :  </a:t>
        </a:r>
      </a:p>
    </p188:txBody>
  </p188:cm>
</p188:cmLst>
</file>

<file path=ppt/comments/modernComment_167_3A99FF61.xml><?xml version="1.0" encoding="utf-8"?>
<p188:cmLst xmlns:a="http://schemas.openxmlformats.org/drawingml/2006/main" xmlns:r="http://schemas.openxmlformats.org/officeDocument/2006/relationships" xmlns:p188="http://schemas.microsoft.com/office/powerpoint/2018/8/main">
  <p188:cm id="{14DF8796-B69D-4070-B971-52F40312B2E2}" authorId="{50F685A0-8E34-6B11-DF28-6BFD81621B89}" created="2024-01-30T13:23:22.445">
    <pc:sldMkLst xmlns:pc="http://schemas.microsoft.com/office/powerpoint/2013/main/command">
      <pc:docMk/>
      <pc:sldMk cId="983170913" sldId="261"/>
    </pc:sldMkLst>
    <p188:replyLst>
      <p188:reply id="{8E23C439-6F8A-4603-BC91-A05DCA3B7836}" authorId="{50F685A0-8E34-6B11-DF28-6BFD81621B89}" created="2024-01-30T18:32:56.395">
        <p188:txBody>
          <a:bodyPr/>
          <a:lstStyle/>
          <a:p>
            <a:r>
              <a:rPr lang="en-US"/>
              <a:t>Source : données réviseur 2021 extraites le 30/01</a:t>
            </a:r>
          </a:p>
        </p188:txBody>
      </p188:reply>
    </p188:replyLst>
    <p188:txBody>
      <a:bodyPr/>
      <a:lstStyle/>
      <a:p>
        <a:r>
          <a:rPr lang="en-US"/>
          <a:t>Je propose les données de la collecte REVISEUR FINH 2021 car il manque 24 hôpitaux pour récolte annuelle 2022 et 8 pour annuelle 2021.</a:t>
        </a:r>
      </a:p>
    </p188:txBody>
  </p188:cm>
  <p188:cm id="{F549657C-A823-4860-A560-C22CD86FBE80}" authorId="{50F685A0-8E34-6B11-DF28-6BFD81621B89}" created="2024-01-30T13:23:52.568">
    <ac:deMkLst xmlns:ac="http://schemas.microsoft.com/office/drawing/2013/main/command">
      <pc:docMk xmlns:pc="http://schemas.microsoft.com/office/powerpoint/2013/main/command"/>
      <pc:sldMk xmlns:pc="http://schemas.microsoft.com/office/powerpoint/2013/main/command" cId="983170913" sldId="359"/>
      <ac:spMk id="2" creationId="{7201B089-79D6-1AD8-42C5-84FCFD816E5F}"/>
    </ac:deMkLst>
    <p188:txBody>
      <a:bodyPr/>
      <a:lstStyle/>
      <a:p>
        <a:r>
          <a:rPr lang="en-US"/>
          <a:t>2 versions différentes du graphe sont proposées : 
1) NL avec des %
2) FR avec des nombres absolus</a:t>
        </a:r>
      </a:p>
    </p188:txBody>
  </p188:cm>
</p188:cmLst>
</file>

<file path=ppt/comments/modernComment_168_7E1132D4.xml><?xml version="1.0" encoding="utf-8"?>
<p188:cmLst xmlns:a="http://schemas.openxmlformats.org/drawingml/2006/main" xmlns:r="http://schemas.openxmlformats.org/officeDocument/2006/relationships" xmlns:p188="http://schemas.microsoft.com/office/powerpoint/2018/8/main">
  <p188:cm id="{6A914FC3-6EE7-42F8-BE6A-FD3CAF23CC1C}" authorId="{50F685A0-8E34-6B11-DF28-6BFD81621B89}" created="2024-01-30T13:24:18.426">
    <pc:sldMkLst xmlns:pc="http://schemas.microsoft.com/office/powerpoint/2013/main/command">
      <pc:docMk/>
      <pc:sldMk cId="2115056340" sldId="259"/>
    </pc:sldMkLst>
    <p188:txBody>
      <a:bodyPr/>
      <a:lstStyle/>
      <a:p>
        <a:r>
          <a:rPr lang="en-US"/>
          <a:t>Source : données BMF 2023-02 des cubes BMF. Extrait le 30/01/2024</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4DB481-70A1-4771-855B-D7E60E876D84}" type="datetimeFigureOut">
              <a:rPr lang="nl-BE" smtClean="0"/>
              <a:t>19/02/2024</a:t>
            </a:fld>
            <a:endParaRPr lang="nl-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19DD7-5F44-400E-95B9-DFA6740CEEC0}" type="slidenum">
              <a:rPr lang="nl-BE" smtClean="0"/>
              <a:t>‹N°›</a:t>
            </a:fld>
            <a:endParaRPr lang="nl-BE"/>
          </a:p>
        </p:txBody>
      </p:sp>
    </p:spTree>
    <p:extLst>
      <p:ext uri="{BB962C8B-B14F-4D97-AF65-F5344CB8AC3E}">
        <p14:creationId xmlns:p14="http://schemas.microsoft.com/office/powerpoint/2010/main" val="2372915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object 2">
            <a:extLst>
              <a:ext uri="{FF2B5EF4-FFF2-40B4-BE49-F238E27FC236}">
                <a16:creationId xmlns:a16="http://schemas.microsoft.com/office/drawing/2014/main" id="{317D1245-527D-DFCF-D2F2-4176445C7ED6}"/>
              </a:ext>
            </a:extLst>
          </p:cNvPr>
          <p:cNvGrpSpPr/>
          <p:nvPr userDrawn="1"/>
        </p:nvGrpSpPr>
        <p:grpSpPr>
          <a:xfrm>
            <a:off x="0" y="457199"/>
            <a:ext cx="9000490" cy="3966210"/>
            <a:chOff x="0" y="457199"/>
            <a:chExt cx="9000490" cy="3966210"/>
          </a:xfrm>
        </p:grpSpPr>
        <p:pic>
          <p:nvPicPr>
            <p:cNvPr id="9" name="object 3">
              <a:extLst>
                <a:ext uri="{FF2B5EF4-FFF2-40B4-BE49-F238E27FC236}">
                  <a16:creationId xmlns:a16="http://schemas.microsoft.com/office/drawing/2014/main" id="{C90E42EA-2AF4-D00D-50F0-8939CD950DCE}"/>
                </a:ext>
              </a:extLst>
            </p:cNvPr>
            <p:cNvPicPr/>
            <p:nvPr/>
          </p:nvPicPr>
          <p:blipFill>
            <a:blip r:embed="rId3" cstate="print"/>
            <a:stretch>
              <a:fillRect/>
            </a:stretch>
          </p:blipFill>
          <p:spPr>
            <a:xfrm>
              <a:off x="0" y="457199"/>
              <a:ext cx="9000008" cy="2741866"/>
            </a:xfrm>
            <a:prstGeom prst="rect">
              <a:avLst/>
            </a:prstGeom>
          </p:spPr>
        </p:pic>
        <p:sp>
          <p:nvSpPr>
            <p:cNvPr id="10" name="object 4">
              <a:extLst>
                <a:ext uri="{FF2B5EF4-FFF2-40B4-BE49-F238E27FC236}">
                  <a16:creationId xmlns:a16="http://schemas.microsoft.com/office/drawing/2014/main" id="{36CA40AD-06DA-5171-1222-6947B0321874}"/>
                </a:ext>
              </a:extLst>
            </p:cNvPr>
            <p:cNvSpPr/>
            <p:nvPr/>
          </p:nvSpPr>
          <p:spPr>
            <a:xfrm>
              <a:off x="0" y="3199061"/>
              <a:ext cx="9000490" cy="1224280"/>
            </a:xfrm>
            <a:custGeom>
              <a:avLst/>
              <a:gdLst/>
              <a:ahLst/>
              <a:cxnLst/>
              <a:rect l="l" t="t" r="r" b="b"/>
              <a:pathLst>
                <a:path w="9000490" h="1224279">
                  <a:moveTo>
                    <a:pt x="8999994" y="0"/>
                  </a:moveTo>
                  <a:lnTo>
                    <a:pt x="0" y="0"/>
                  </a:lnTo>
                  <a:lnTo>
                    <a:pt x="0" y="1224000"/>
                  </a:lnTo>
                  <a:lnTo>
                    <a:pt x="8748001" y="1224000"/>
                  </a:lnTo>
                  <a:lnTo>
                    <a:pt x="8793299" y="1219940"/>
                  </a:lnTo>
                  <a:lnTo>
                    <a:pt x="8835932" y="1208234"/>
                  </a:lnTo>
                  <a:lnTo>
                    <a:pt x="8875190" y="1189594"/>
                  </a:lnTo>
                  <a:lnTo>
                    <a:pt x="8910360" y="1164731"/>
                  </a:lnTo>
                  <a:lnTo>
                    <a:pt x="8940731" y="1134358"/>
                  </a:lnTo>
                  <a:lnTo>
                    <a:pt x="8965591" y="1099186"/>
                  </a:lnTo>
                  <a:lnTo>
                    <a:pt x="8984230" y="1059927"/>
                  </a:lnTo>
                  <a:lnTo>
                    <a:pt x="8995934" y="1017292"/>
                  </a:lnTo>
                  <a:lnTo>
                    <a:pt x="8999994" y="971994"/>
                  </a:lnTo>
                  <a:lnTo>
                    <a:pt x="8999994" y="0"/>
                  </a:lnTo>
                  <a:close/>
                </a:path>
              </a:pathLst>
            </a:custGeom>
            <a:solidFill>
              <a:srgbClr val="F5F7F8"/>
            </a:solidFill>
          </p:spPr>
          <p:txBody>
            <a:bodyPr wrap="square" lIns="0" tIns="0" rIns="0" bIns="0" rtlCol="0"/>
            <a:lstStyle/>
            <a:p>
              <a:endParaRPr/>
            </a:p>
          </p:txBody>
        </p:sp>
        <p:sp>
          <p:nvSpPr>
            <p:cNvPr id="11" name="object 5">
              <a:extLst>
                <a:ext uri="{FF2B5EF4-FFF2-40B4-BE49-F238E27FC236}">
                  <a16:creationId xmlns:a16="http://schemas.microsoft.com/office/drawing/2014/main" id="{4B2E09EC-3736-82A2-609B-28E1CE5FB1AC}"/>
                </a:ext>
              </a:extLst>
            </p:cNvPr>
            <p:cNvSpPr/>
            <p:nvPr/>
          </p:nvSpPr>
          <p:spPr>
            <a:xfrm>
              <a:off x="826787" y="3659462"/>
              <a:ext cx="284480" cy="284480"/>
            </a:xfrm>
            <a:custGeom>
              <a:avLst/>
              <a:gdLst/>
              <a:ahLst/>
              <a:cxnLst/>
              <a:rect l="l" t="t" r="r" b="b"/>
              <a:pathLst>
                <a:path w="284480" h="284479">
                  <a:moveTo>
                    <a:pt x="153822" y="0"/>
                  </a:moveTo>
                  <a:lnTo>
                    <a:pt x="110254" y="3161"/>
                  </a:lnTo>
                  <a:lnTo>
                    <a:pt x="69308" y="19541"/>
                  </a:lnTo>
                  <a:lnTo>
                    <a:pt x="34297" y="48895"/>
                  </a:lnTo>
                  <a:lnTo>
                    <a:pt x="10298" y="87764"/>
                  </a:lnTo>
                  <a:lnTo>
                    <a:pt x="0" y="130640"/>
                  </a:lnTo>
                  <a:lnTo>
                    <a:pt x="3159" y="174208"/>
                  </a:lnTo>
                  <a:lnTo>
                    <a:pt x="19537" y="215155"/>
                  </a:lnTo>
                  <a:lnTo>
                    <a:pt x="48890" y="250165"/>
                  </a:lnTo>
                  <a:lnTo>
                    <a:pt x="87760" y="274170"/>
                  </a:lnTo>
                  <a:lnTo>
                    <a:pt x="130638" y="284472"/>
                  </a:lnTo>
                  <a:lnTo>
                    <a:pt x="174208" y="281312"/>
                  </a:lnTo>
                  <a:lnTo>
                    <a:pt x="215154" y="264932"/>
                  </a:lnTo>
                  <a:lnTo>
                    <a:pt x="250159" y="235573"/>
                  </a:lnTo>
                  <a:lnTo>
                    <a:pt x="274166" y="196702"/>
                  </a:lnTo>
                  <a:lnTo>
                    <a:pt x="284470" y="153824"/>
                  </a:lnTo>
                  <a:lnTo>
                    <a:pt x="281312" y="110254"/>
                  </a:lnTo>
                  <a:lnTo>
                    <a:pt x="264931" y="69308"/>
                  </a:lnTo>
                  <a:lnTo>
                    <a:pt x="235567" y="34303"/>
                  </a:lnTo>
                  <a:lnTo>
                    <a:pt x="196698" y="10299"/>
                  </a:lnTo>
                  <a:lnTo>
                    <a:pt x="153822" y="0"/>
                  </a:lnTo>
                  <a:close/>
                </a:path>
              </a:pathLst>
            </a:custGeom>
            <a:solidFill>
              <a:srgbClr val="317EC1"/>
            </a:solidFill>
          </p:spPr>
          <p:txBody>
            <a:bodyPr wrap="square" lIns="0" tIns="0" rIns="0" bIns="0" rtlCol="0"/>
            <a:lstStyle/>
            <a:p>
              <a:endParaRPr/>
            </a:p>
          </p:txBody>
        </p:sp>
        <p:sp>
          <p:nvSpPr>
            <p:cNvPr id="12" name="object 6">
              <a:extLst>
                <a:ext uri="{FF2B5EF4-FFF2-40B4-BE49-F238E27FC236}">
                  <a16:creationId xmlns:a16="http://schemas.microsoft.com/office/drawing/2014/main" id="{43A5B777-8832-837D-1A4A-054242DECEED}"/>
                </a:ext>
              </a:extLst>
            </p:cNvPr>
            <p:cNvSpPr/>
            <p:nvPr/>
          </p:nvSpPr>
          <p:spPr>
            <a:xfrm>
              <a:off x="504647" y="3351567"/>
              <a:ext cx="929005" cy="899160"/>
            </a:xfrm>
            <a:custGeom>
              <a:avLst/>
              <a:gdLst/>
              <a:ahLst/>
              <a:cxnLst/>
              <a:rect l="l" t="t" r="r" b="b"/>
              <a:pathLst>
                <a:path w="929005" h="899160">
                  <a:moveTo>
                    <a:pt x="423837" y="846721"/>
                  </a:moveTo>
                  <a:lnTo>
                    <a:pt x="411518" y="777443"/>
                  </a:lnTo>
                  <a:lnTo>
                    <a:pt x="394741" y="738657"/>
                  </a:lnTo>
                  <a:lnTo>
                    <a:pt x="372351" y="699820"/>
                  </a:lnTo>
                  <a:lnTo>
                    <a:pt x="345440" y="663003"/>
                  </a:lnTo>
                  <a:lnTo>
                    <a:pt x="344284" y="661593"/>
                  </a:lnTo>
                  <a:lnTo>
                    <a:pt x="343230" y="660107"/>
                  </a:lnTo>
                  <a:lnTo>
                    <a:pt x="342061" y="658672"/>
                  </a:lnTo>
                  <a:lnTo>
                    <a:pt x="183959" y="468769"/>
                  </a:lnTo>
                  <a:lnTo>
                    <a:pt x="158026" y="430923"/>
                  </a:lnTo>
                  <a:lnTo>
                    <a:pt x="137388" y="387870"/>
                  </a:lnTo>
                  <a:lnTo>
                    <a:pt x="122542" y="341274"/>
                  </a:lnTo>
                  <a:lnTo>
                    <a:pt x="113957" y="292836"/>
                  </a:lnTo>
                  <a:lnTo>
                    <a:pt x="112141" y="244246"/>
                  </a:lnTo>
                  <a:lnTo>
                    <a:pt x="117576" y="197192"/>
                  </a:lnTo>
                  <a:lnTo>
                    <a:pt x="130746" y="153365"/>
                  </a:lnTo>
                  <a:lnTo>
                    <a:pt x="152158" y="114465"/>
                  </a:lnTo>
                  <a:lnTo>
                    <a:pt x="182283" y="82169"/>
                  </a:lnTo>
                  <a:lnTo>
                    <a:pt x="191211" y="75222"/>
                  </a:lnTo>
                  <a:lnTo>
                    <a:pt x="190855" y="74790"/>
                  </a:lnTo>
                  <a:lnTo>
                    <a:pt x="149186" y="108915"/>
                  </a:lnTo>
                  <a:lnTo>
                    <a:pt x="113055" y="146304"/>
                  </a:lnTo>
                  <a:lnTo>
                    <a:pt x="83794" y="183794"/>
                  </a:lnTo>
                  <a:lnTo>
                    <a:pt x="58953" y="223278"/>
                  </a:lnTo>
                  <a:lnTo>
                    <a:pt x="38481" y="264426"/>
                  </a:lnTo>
                  <a:lnTo>
                    <a:pt x="22377" y="306920"/>
                  </a:lnTo>
                  <a:lnTo>
                    <a:pt x="10617" y="350431"/>
                  </a:lnTo>
                  <a:lnTo>
                    <a:pt x="3162" y="394614"/>
                  </a:lnTo>
                  <a:lnTo>
                    <a:pt x="0" y="439153"/>
                  </a:lnTo>
                  <a:lnTo>
                    <a:pt x="1092" y="483704"/>
                  </a:lnTo>
                  <a:lnTo>
                    <a:pt x="6426" y="527964"/>
                  </a:lnTo>
                  <a:lnTo>
                    <a:pt x="15989" y="571576"/>
                  </a:lnTo>
                  <a:lnTo>
                    <a:pt x="29730" y="614222"/>
                  </a:lnTo>
                  <a:lnTo>
                    <a:pt x="46291" y="652449"/>
                  </a:lnTo>
                  <a:lnTo>
                    <a:pt x="65951" y="688530"/>
                  </a:lnTo>
                  <a:lnTo>
                    <a:pt x="88963" y="723074"/>
                  </a:lnTo>
                  <a:lnTo>
                    <a:pt x="94030" y="729830"/>
                  </a:lnTo>
                  <a:lnTo>
                    <a:pt x="94856" y="730961"/>
                  </a:lnTo>
                  <a:lnTo>
                    <a:pt x="134708" y="776744"/>
                  </a:lnTo>
                  <a:lnTo>
                    <a:pt x="164706" y="804722"/>
                  </a:lnTo>
                  <a:lnTo>
                    <a:pt x="198018" y="830719"/>
                  </a:lnTo>
                  <a:lnTo>
                    <a:pt x="237502" y="855560"/>
                  </a:lnTo>
                  <a:lnTo>
                    <a:pt x="278663" y="876020"/>
                  </a:lnTo>
                  <a:lnTo>
                    <a:pt x="333006" y="894626"/>
                  </a:lnTo>
                  <a:lnTo>
                    <a:pt x="372872" y="899096"/>
                  </a:lnTo>
                  <a:lnTo>
                    <a:pt x="400570" y="891247"/>
                  </a:lnTo>
                  <a:lnTo>
                    <a:pt x="417195" y="873099"/>
                  </a:lnTo>
                  <a:lnTo>
                    <a:pt x="423837" y="846721"/>
                  </a:lnTo>
                  <a:close/>
                </a:path>
                <a:path w="929005" h="899160">
                  <a:moveTo>
                    <a:pt x="928674" y="458546"/>
                  </a:moveTo>
                  <a:lnTo>
                    <a:pt x="927658" y="417423"/>
                  </a:lnTo>
                  <a:lnTo>
                    <a:pt x="922439" y="373481"/>
                  </a:lnTo>
                  <a:lnTo>
                    <a:pt x="912812" y="329044"/>
                  </a:lnTo>
                  <a:lnTo>
                    <a:pt x="899579" y="287832"/>
                  </a:lnTo>
                  <a:lnTo>
                    <a:pt x="882383" y="247675"/>
                  </a:lnTo>
                  <a:lnTo>
                    <a:pt x="861225" y="208915"/>
                  </a:lnTo>
                  <a:lnTo>
                    <a:pt x="835723" y="171335"/>
                  </a:lnTo>
                  <a:lnTo>
                    <a:pt x="834136" y="169265"/>
                  </a:lnTo>
                  <a:lnTo>
                    <a:pt x="833310" y="168135"/>
                  </a:lnTo>
                  <a:lnTo>
                    <a:pt x="797547" y="126885"/>
                  </a:lnTo>
                  <a:lnTo>
                    <a:pt x="768210" y="98806"/>
                  </a:lnTo>
                  <a:lnTo>
                    <a:pt x="729386" y="68630"/>
                  </a:lnTo>
                  <a:lnTo>
                    <a:pt x="688428" y="43154"/>
                  </a:lnTo>
                  <a:lnTo>
                    <a:pt x="645718" y="22377"/>
                  </a:lnTo>
                  <a:lnTo>
                    <a:pt x="605726" y="7759"/>
                  </a:lnTo>
                  <a:lnTo>
                    <a:pt x="555294" y="0"/>
                  </a:lnTo>
                  <a:lnTo>
                    <a:pt x="527608" y="7848"/>
                  </a:lnTo>
                  <a:lnTo>
                    <a:pt x="510984" y="25996"/>
                  </a:lnTo>
                  <a:lnTo>
                    <a:pt x="504355" y="52374"/>
                  </a:lnTo>
                  <a:lnTo>
                    <a:pt x="506603" y="84950"/>
                  </a:lnTo>
                  <a:lnTo>
                    <a:pt x="533438" y="160439"/>
                  </a:lnTo>
                  <a:lnTo>
                    <a:pt x="555828" y="199275"/>
                  </a:lnTo>
                  <a:lnTo>
                    <a:pt x="582739" y="236093"/>
                  </a:lnTo>
                  <a:lnTo>
                    <a:pt x="583882" y="237502"/>
                  </a:lnTo>
                  <a:lnTo>
                    <a:pt x="584936" y="238988"/>
                  </a:lnTo>
                  <a:lnTo>
                    <a:pt x="586105" y="240423"/>
                  </a:lnTo>
                  <a:lnTo>
                    <a:pt x="744207" y="430326"/>
                  </a:lnTo>
                  <a:lnTo>
                    <a:pt x="770153" y="468172"/>
                  </a:lnTo>
                  <a:lnTo>
                    <a:pt x="790790" y="511225"/>
                  </a:lnTo>
                  <a:lnTo>
                    <a:pt x="805649" y="557822"/>
                  </a:lnTo>
                  <a:lnTo>
                    <a:pt x="814222" y="606259"/>
                  </a:lnTo>
                  <a:lnTo>
                    <a:pt x="816038" y="654850"/>
                  </a:lnTo>
                  <a:lnTo>
                    <a:pt x="810602" y="701903"/>
                  </a:lnTo>
                  <a:lnTo>
                    <a:pt x="797433" y="745731"/>
                  </a:lnTo>
                  <a:lnTo>
                    <a:pt x="776020" y="784644"/>
                  </a:lnTo>
                  <a:lnTo>
                    <a:pt x="745883" y="816927"/>
                  </a:lnTo>
                  <a:lnTo>
                    <a:pt x="736955" y="823874"/>
                  </a:lnTo>
                  <a:lnTo>
                    <a:pt x="737958" y="825093"/>
                  </a:lnTo>
                  <a:lnTo>
                    <a:pt x="792467" y="778243"/>
                  </a:lnTo>
                  <a:lnTo>
                    <a:pt x="826262" y="740422"/>
                  </a:lnTo>
                  <a:lnTo>
                    <a:pt x="857364" y="696747"/>
                  </a:lnTo>
                  <a:lnTo>
                    <a:pt x="887755" y="640867"/>
                  </a:lnTo>
                  <a:lnTo>
                    <a:pt x="907402" y="589470"/>
                  </a:lnTo>
                  <a:lnTo>
                    <a:pt x="917397" y="552500"/>
                  </a:lnTo>
                  <a:lnTo>
                    <a:pt x="917397" y="552145"/>
                  </a:lnTo>
                  <a:lnTo>
                    <a:pt x="918222" y="548551"/>
                  </a:lnTo>
                  <a:lnTo>
                    <a:pt x="918768" y="545934"/>
                  </a:lnTo>
                  <a:lnTo>
                    <a:pt x="924839" y="510006"/>
                  </a:lnTo>
                  <a:lnTo>
                    <a:pt x="925842" y="501802"/>
                  </a:lnTo>
                  <a:lnTo>
                    <a:pt x="928585" y="463130"/>
                  </a:lnTo>
                  <a:lnTo>
                    <a:pt x="928674" y="458546"/>
                  </a:lnTo>
                  <a:close/>
                </a:path>
              </a:pathLst>
            </a:custGeom>
            <a:solidFill>
              <a:srgbClr val="6BBE9F"/>
            </a:solidFill>
          </p:spPr>
          <p:txBody>
            <a:bodyPr wrap="square" lIns="0" tIns="0" rIns="0" bIns="0" rtlCol="0"/>
            <a:lstStyle/>
            <a:p>
              <a:endParaRPr/>
            </a:p>
          </p:txBody>
        </p:sp>
        <p:sp>
          <p:nvSpPr>
            <p:cNvPr id="13" name="object 7">
              <a:extLst>
                <a:ext uri="{FF2B5EF4-FFF2-40B4-BE49-F238E27FC236}">
                  <a16:creationId xmlns:a16="http://schemas.microsoft.com/office/drawing/2014/main" id="{A41F59F3-35F1-2D74-B31C-16B8432AB555}"/>
                </a:ext>
              </a:extLst>
            </p:cNvPr>
            <p:cNvSpPr/>
            <p:nvPr/>
          </p:nvSpPr>
          <p:spPr>
            <a:xfrm>
              <a:off x="504647" y="3350983"/>
              <a:ext cx="929005" cy="900430"/>
            </a:xfrm>
            <a:custGeom>
              <a:avLst/>
              <a:gdLst/>
              <a:ahLst/>
              <a:cxnLst/>
              <a:rect l="l" t="t" r="r" b="b"/>
              <a:pathLst>
                <a:path w="929005" h="900429">
                  <a:moveTo>
                    <a:pt x="426364" y="52705"/>
                  </a:moveTo>
                  <a:lnTo>
                    <a:pt x="419900" y="26289"/>
                  </a:lnTo>
                  <a:lnTo>
                    <a:pt x="403390" y="8039"/>
                  </a:lnTo>
                  <a:lnTo>
                    <a:pt x="375742" y="0"/>
                  </a:lnTo>
                  <a:lnTo>
                    <a:pt x="340055" y="3784"/>
                  </a:lnTo>
                  <a:lnTo>
                    <a:pt x="274421" y="26733"/>
                  </a:lnTo>
                  <a:lnTo>
                    <a:pt x="230301" y="49377"/>
                  </a:lnTo>
                  <a:lnTo>
                    <a:pt x="188417" y="76974"/>
                  </a:lnTo>
                  <a:lnTo>
                    <a:pt x="149186" y="109499"/>
                  </a:lnTo>
                  <a:lnTo>
                    <a:pt x="113093" y="146850"/>
                  </a:lnTo>
                  <a:lnTo>
                    <a:pt x="83794" y="184378"/>
                  </a:lnTo>
                  <a:lnTo>
                    <a:pt x="58953" y="223862"/>
                  </a:lnTo>
                  <a:lnTo>
                    <a:pt x="38481" y="265010"/>
                  </a:lnTo>
                  <a:lnTo>
                    <a:pt x="22377" y="307505"/>
                  </a:lnTo>
                  <a:lnTo>
                    <a:pt x="10617" y="351015"/>
                  </a:lnTo>
                  <a:lnTo>
                    <a:pt x="3162" y="395198"/>
                  </a:lnTo>
                  <a:lnTo>
                    <a:pt x="0" y="439737"/>
                  </a:lnTo>
                  <a:lnTo>
                    <a:pt x="1092" y="484289"/>
                  </a:lnTo>
                  <a:lnTo>
                    <a:pt x="6426" y="528548"/>
                  </a:lnTo>
                  <a:lnTo>
                    <a:pt x="15989" y="572160"/>
                  </a:lnTo>
                  <a:lnTo>
                    <a:pt x="32067" y="620204"/>
                  </a:lnTo>
                  <a:lnTo>
                    <a:pt x="51714" y="663486"/>
                  </a:lnTo>
                  <a:lnTo>
                    <a:pt x="74815" y="703262"/>
                  </a:lnTo>
                  <a:lnTo>
                    <a:pt x="126174" y="769162"/>
                  </a:lnTo>
                  <a:lnTo>
                    <a:pt x="154635" y="796391"/>
                  </a:lnTo>
                  <a:lnTo>
                    <a:pt x="188099" y="823556"/>
                  </a:lnTo>
                  <a:lnTo>
                    <a:pt x="188823" y="822706"/>
                  </a:lnTo>
                  <a:lnTo>
                    <a:pt x="185826" y="820445"/>
                  </a:lnTo>
                  <a:lnTo>
                    <a:pt x="182854" y="818121"/>
                  </a:lnTo>
                  <a:lnTo>
                    <a:pt x="150037" y="783234"/>
                  </a:lnTo>
                  <a:lnTo>
                    <a:pt x="128866" y="744181"/>
                  </a:lnTo>
                  <a:lnTo>
                    <a:pt x="115976" y="700278"/>
                  </a:lnTo>
                  <a:lnTo>
                    <a:pt x="110832" y="653186"/>
                  </a:lnTo>
                  <a:lnTo>
                    <a:pt x="112966" y="604608"/>
                  </a:lnTo>
                  <a:lnTo>
                    <a:pt x="121856" y="556221"/>
                  </a:lnTo>
                  <a:lnTo>
                    <a:pt x="137007" y="509727"/>
                  </a:lnTo>
                  <a:lnTo>
                    <a:pt x="157911" y="466801"/>
                  </a:lnTo>
                  <a:lnTo>
                    <a:pt x="184086" y="429120"/>
                  </a:lnTo>
                  <a:lnTo>
                    <a:pt x="344576" y="238823"/>
                  </a:lnTo>
                  <a:lnTo>
                    <a:pt x="345630" y="237324"/>
                  </a:lnTo>
                  <a:lnTo>
                    <a:pt x="373951" y="199275"/>
                  </a:lnTo>
                  <a:lnTo>
                    <a:pt x="396582" y="160591"/>
                  </a:lnTo>
                  <a:lnTo>
                    <a:pt x="413600" y="121894"/>
                  </a:lnTo>
                  <a:lnTo>
                    <a:pt x="423900" y="85255"/>
                  </a:lnTo>
                  <a:lnTo>
                    <a:pt x="426364" y="52705"/>
                  </a:lnTo>
                  <a:close/>
                </a:path>
                <a:path w="929005" h="900429">
                  <a:moveTo>
                    <a:pt x="928649" y="458292"/>
                  </a:moveTo>
                  <a:lnTo>
                    <a:pt x="927658" y="417931"/>
                  </a:lnTo>
                  <a:lnTo>
                    <a:pt x="922299" y="372884"/>
                  </a:lnTo>
                  <a:lnTo>
                    <a:pt x="912749" y="329272"/>
                  </a:lnTo>
                  <a:lnTo>
                    <a:pt x="895794" y="279222"/>
                  </a:lnTo>
                  <a:lnTo>
                    <a:pt x="877341" y="238531"/>
                  </a:lnTo>
                  <a:lnTo>
                    <a:pt x="858266" y="204444"/>
                  </a:lnTo>
                  <a:lnTo>
                    <a:pt x="832840" y="167767"/>
                  </a:lnTo>
                  <a:lnTo>
                    <a:pt x="802563" y="132270"/>
                  </a:lnTo>
                  <a:lnTo>
                    <a:pt x="768223" y="99390"/>
                  </a:lnTo>
                  <a:lnTo>
                    <a:pt x="739660" y="77190"/>
                  </a:lnTo>
                  <a:lnTo>
                    <a:pt x="739343" y="77558"/>
                  </a:lnTo>
                  <a:lnTo>
                    <a:pt x="742340" y="79819"/>
                  </a:lnTo>
                  <a:lnTo>
                    <a:pt x="745312" y="82143"/>
                  </a:lnTo>
                  <a:lnTo>
                    <a:pt x="778141" y="117030"/>
                  </a:lnTo>
                  <a:lnTo>
                    <a:pt x="799299" y="156083"/>
                  </a:lnTo>
                  <a:lnTo>
                    <a:pt x="812203" y="199986"/>
                  </a:lnTo>
                  <a:lnTo>
                    <a:pt x="817333" y="247078"/>
                  </a:lnTo>
                  <a:lnTo>
                    <a:pt x="815213" y="295656"/>
                  </a:lnTo>
                  <a:lnTo>
                    <a:pt x="806323" y="344043"/>
                  </a:lnTo>
                  <a:lnTo>
                    <a:pt x="791171" y="390537"/>
                  </a:lnTo>
                  <a:lnTo>
                    <a:pt x="770255" y="433476"/>
                  </a:lnTo>
                  <a:lnTo>
                    <a:pt x="744080" y="471144"/>
                  </a:lnTo>
                  <a:lnTo>
                    <a:pt x="583590" y="661441"/>
                  </a:lnTo>
                  <a:lnTo>
                    <a:pt x="582536" y="662940"/>
                  </a:lnTo>
                  <a:lnTo>
                    <a:pt x="554228" y="700989"/>
                  </a:lnTo>
                  <a:lnTo>
                    <a:pt x="531583" y="739673"/>
                  </a:lnTo>
                  <a:lnTo>
                    <a:pt x="514578" y="778357"/>
                  </a:lnTo>
                  <a:lnTo>
                    <a:pt x="501815" y="847559"/>
                  </a:lnTo>
                  <a:lnTo>
                    <a:pt x="508279" y="873975"/>
                  </a:lnTo>
                  <a:lnTo>
                    <a:pt x="524776" y="892225"/>
                  </a:lnTo>
                  <a:lnTo>
                    <a:pt x="552424" y="900264"/>
                  </a:lnTo>
                  <a:lnTo>
                    <a:pt x="592315" y="896035"/>
                  </a:lnTo>
                  <a:lnTo>
                    <a:pt x="631075" y="884224"/>
                  </a:lnTo>
                  <a:lnTo>
                    <a:pt x="669810" y="867435"/>
                  </a:lnTo>
                  <a:lnTo>
                    <a:pt x="709536" y="845375"/>
                  </a:lnTo>
                  <a:lnTo>
                    <a:pt x="751992" y="815200"/>
                  </a:lnTo>
                  <a:lnTo>
                    <a:pt x="789114" y="781900"/>
                  </a:lnTo>
                  <a:lnTo>
                    <a:pt x="821524" y="746340"/>
                  </a:lnTo>
                  <a:lnTo>
                    <a:pt x="833196" y="731647"/>
                  </a:lnTo>
                  <a:lnTo>
                    <a:pt x="835418" y="728776"/>
                  </a:lnTo>
                  <a:lnTo>
                    <a:pt x="858774" y="694766"/>
                  </a:lnTo>
                  <a:lnTo>
                    <a:pt x="866444" y="681977"/>
                  </a:lnTo>
                  <a:lnTo>
                    <a:pt x="867054" y="680974"/>
                  </a:lnTo>
                  <a:lnTo>
                    <a:pt x="869975" y="675843"/>
                  </a:lnTo>
                  <a:lnTo>
                    <a:pt x="872248" y="671741"/>
                  </a:lnTo>
                  <a:lnTo>
                    <a:pt x="874826" y="666940"/>
                  </a:lnTo>
                  <a:lnTo>
                    <a:pt x="875157" y="666267"/>
                  </a:lnTo>
                  <a:lnTo>
                    <a:pt x="877366" y="662063"/>
                  </a:lnTo>
                  <a:lnTo>
                    <a:pt x="879170" y="658520"/>
                  </a:lnTo>
                  <a:lnTo>
                    <a:pt x="880922" y="654964"/>
                  </a:lnTo>
                  <a:lnTo>
                    <a:pt x="881532" y="653770"/>
                  </a:lnTo>
                  <a:lnTo>
                    <a:pt x="882091" y="652576"/>
                  </a:lnTo>
                  <a:lnTo>
                    <a:pt x="884326" y="647979"/>
                  </a:lnTo>
                  <a:lnTo>
                    <a:pt x="885939" y="644550"/>
                  </a:lnTo>
                  <a:lnTo>
                    <a:pt x="902030" y="605142"/>
                  </a:lnTo>
                  <a:lnTo>
                    <a:pt x="904671" y="597420"/>
                  </a:lnTo>
                  <a:lnTo>
                    <a:pt x="905065" y="596328"/>
                  </a:lnTo>
                  <a:lnTo>
                    <a:pt x="915657" y="559523"/>
                  </a:lnTo>
                  <a:lnTo>
                    <a:pt x="924471" y="512724"/>
                  </a:lnTo>
                  <a:lnTo>
                    <a:pt x="928471" y="465404"/>
                  </a:lnTo>
                  <a:lnTo>
                    <a:pt x="928585" y="462102"/>
                  </a:lnTo>
                  <a:lnTo>
                    <a:pt x="928649" y="458292"/>
                  </a:lnTo>
                  <a:close/>
                </a:path>
              </a:pathLst>
            </a:custGeom>
            <a:solidFill>
              <a:srgbClr val="317EC1"/>
            </a:solidFill>
          </p:spPr>
          <p:txBody>
            <a:bodyPr wrap="square" lIns="0" tIns="0" rIns="0" bIns="0" rtlCol="0"/>
            <a:lstStyle/>
            <a:p>
              <a:endParaRPr/>
            </a:p>
          </p:txBody>
        </p:sp>
        <p:pic>
          <p:nvPicPr>
            <p:cNvPr id="14" name="object 8">
              <a:extLst>
                <a:ext uri="{FF2B5EF4-FFF2-40B4-BE49-F238E27FC236}">
                  <a16:creationId xmlns:a16="http://schemas.microsoft.com/office/drawing/2014/main" id="{F4D3DA43-566C-C879-557F-B588270F31DC}"/>
                </a:ext>
              </a:extLst>
            </p:cNvPr>
            <p:cNvPicPr/>
            <p:nvPr/>
          </p:nvPicPr>
          <p:blipFill>
            <a:blip r:embed="rId4" cstate="print"/>
            <a:stretch>
              <a:fillRect/>
            </a:stretch>
          </p:blipFill>
          <p:spPr>
            <a:xfrm>
              <a:off x="1737447" y="3520526"/>
              <a:ext cx="2930358" cy="360894"/>
            </a:xfrm>
            <a:prstGeom prst="rect">
              <a:avLst/>
            </a:prstGeom>
          </p:spPr>
        </p:pic>
        <p:pic>
          <p:nvPicPr>
            <p:cNvPr id="15" name="object 9">
              <a:extLst>
                <a:ext uri="{FF2B5EF4-FFF2-40B4-BE49-F238E27FC236}">
                  <a16:creationId xmlns:a16="http://schemas.microsoft.com/office/drawing/2014/main" id="{111E855F-05A5-EA08-B12C-4905D8D4C3A9}"/>
                </a:ext>
              </a:extLst>
            </p:cNvPr>
            <p:cNvPicPr/>
            <p:nvPr/>
          </p:nvPicPr>
          <p:blipFill>
            <a:blip r:embed="rId5" cstate="print"/>
            <a:stretch>
              <a:fillRect/>
            </a:stretch>
          </p:blipFill>
          <p:spPr>
            <a:xfrm>
              <a:off x="1745741" y="3969854"/>
              <a:ext cx="1298281" cy="133783"/>
            </a:xfrm>
            <a:prstGeom prst="rect">
              <a:avLst/>
            </a:prstGeom>
          </p:spPr>
        </p:pic>
      </p:grpSp>
      <p:sp>
        <p:nvSpPr>
          <p:cNvPr id="2" name="Title 1">
            <a:extLst>
              <a:ext uri="{FF2B5EF4-FFF2-40B4-BE49-F238E27FC236}">
                <a16:creationId xmlns:a16="http://schemas.microsoft.com/office/drawing/2014/main" id="{F874641E-B71B-64FE-A1EF-A3E0D26A5B24}"/>
              </a:ext>
            </a:extLst>
          </p:cNvPr>
          <p:cNvSpPr>
            <a:spLocks noGrp="1"/>
          </p:cNvSpPr>
          <p:nvPr>
            <p:ph type="title"/>
          </p:nvPr>
        </p:nvSpPr>
        <p:spPr>
          <a:xfrm>
            <a:off x="254228" y="768350"/>
            <a:ext cx="8656092" cy="743340"/>
          </a:xfrm>
        </p:spPr>
        <p:txBody>
          <a:bodyPr anchor="b"/>
          <a:lstStyle>
            <a:lvl1pPr>
              <a:defRPr sz="3600" b="1">
                <a:solidFill>
                  <a:schemeClr val="bg1"/>
                </a:solidFill>
              </a:defRPr>
            </a:lvl1pPr>
          </a:lstStyle>
          <a:p>
            <a:r>
              <a:rPr lang="en-US" dirty="0"/>
              <a:t>Click to edit Master title style</a:t>
            </a:r>
            <a:endParaRPr lang="nl-BE" dirty="0"/>
          </a:p>
        </p:txBody>
      </p:sp>
      <p:sp>
        <p:nvSpPr>
          <p:cNvPr id="3" name="Text Placeholder 2">
            <a:extLst>
              <a:ext uri="{FF2B5EF4-FFF2-40B4-BE49-F238E27FC236}">
                <a16:creationId xmlns:a16="http://schemas.microsoft.com/office/drawing/2014/main" id="{04EEA6DA-7E90-62DB-D597-376CD233078E}"/>
              </a:ext>
            </a:extLst>
          </p:cNvPr>
          <p:cNvSpPr>
            <a:spLocks noGrp="1"/>
          </p:cNvSpPr>
          <p:nvPr>
            <p:ph type="body" idx="1"/>
          </p:nvPr>
        </p:nvSpPr>
        <p:spPr>
          <a:xfrm>
            <a:off x="250250" y="1755311"/>
            <a:ext cx="8660070" cy="1223294"/>
          </a:xfrm>
        </p:spPr>
        <p:txBody>
          <a:bodyPr/>
          <a:lstStyle>
            <a:lvl1pPr marL="0" indent="0">
              <a:buNone/>
              <a:defRPr sz="2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6" name="object 11">
            <a:extLst>
              <a:ext uri="{FF2B5EF4-FFF2-40B4-BE49-F238E27FC236}">
                <a16:creationId xmlns:a16="http://schemas.microsoft.com/office/drawing/2014/main" id="{06A92530-9E02-4793-53B0-47528CD65A90}"/>
              </a:ext>
            </a:extLst>
          </p:cNvPr>
          <p:cNvPicPr/>
          <p:nvPr userDrawn="1"/>
        </p:nvPicPr>
        <p:blipFill>
          <a:blip r:embed="rId6" cstate="print"/>
          <a:stretch>
            <a:fillRect/>
          </a:stretch>
        </p:blipFill>
        <p:spPr>
          <a:xfrm>
            <a:off x="11187825" y="5999869"/>
            <a:ext cx="824293" cy="609260"/>
          </a:xfrm>
          <a:prstGeom prst="rect">
            <a:avLst/>
          </a:prstGeom>
        </p:spPr>
      </p:pic>
    </p:spTree>
    <p:extLst>
      <p:ext uri="{BB962C8B-B14F-4D97-AF65-F5344CB8AC3E}">
        <p14:creationId xmlns:p14="http://schemas.microsoft.com/office/powerpoint/2010/main" val="228926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E3556-DC65-8464-439E-11FCF2B15343}"/>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A6AE9DC1-8370-22D6-21BC-66A9E3F75ECC}"/>
              </a:ext>
            </a:extLst>
          </p:cNvPr>
          <p:cNvSpPr>
            <a:spLocks noGrp="1"/>
          </p:cNvSpPr>
          <p:nvPr>
            <p:ph idx="1"/>
          </p:nvPr>
        </p:nvSpPr>
        <p:spPr>
          <a:xfrm>
            <a:off x="838200" y="1690688"/>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grpSp>
        <p:nvGrpSpPr>
          <p:cNvPr id="8" name="object 2">
            <a:extLst>
              <a:ext uri="{FF2B5EF4-FFF2-40B4-BE49-F238E27FC236}">
                <a16:creationId xmlns:a16="http://schemas.microsoft.com/office/drawing/2014/main" id="{5C575522-FEA4-FEBE-C213-4CA6F5E6CA48}"/>
              </a:ext>
            </a:extLst>
          </p:cNvPr>
          <p:cNvGrpSpPr/>
          <p:nvPr userDrawn="1"/>
        </p:nvGrpSpPr>
        <p:grpSpPr>
          <a:xfrm>
            <a:off x="235008" y="6311872"/>
            <a:ext cx="367030" cy="353060"/>
            <a:chOff x="235008" y="6311872"/>
            <a:chExt cx="367030" cy="353060"/>
          </a:xfrm>
        </p:grpSpPr>
        <p:pic>
          <p:nvPicPr>
            <p:cNvPr id="9" name="object 3">
              <a:extLst>
                <a:ext uri="{FF2B5EF4-FFF2-40B4-BE49-F238E27FC236}">
                  <a16:creationId xmlns:a16="http://schemas.microsoft.com/office/drawing/2014/main" id="{CC6E584C-21D8-CE2C-F34F-B64FB464876E}"/>
                </a:ext>
              </a:extLst>
            </p:cNvPr>
            <p:cNvPicPr/>
            <p:nvPr/>
          </p:nvPicPr>
          <p:blipFill>
            <a:blip r:embed="rId2" cstate="print"/>
            <a:stretch>
              <a:fillRect/>
            </a:stretch>
          </p:blipFill>
          <p:spPr>
            <a:xfrm>
              <a:off x="362136" y="6432114"/>
              <a:ext cx="112745" cy="112741"/>
            </a:xfrm>
            <a:prstGeom prst="rect">
              <a:avLst/>
            </a:prstGeom>
          </p:spPr>
        </p:pic>
        <p:sp>
          <p:nvSpPr>
            <p:cNvPr id="10" name="object 4">
              <a:extLst>
                <a:ext uri="{FF2B5EF4-FFF2-40B4-BE49-F238E27FC236}">
                  <a16:creationId xmlns:a16="http://schemas.microsoft.com/office/drawing/2014/main" id="{24720FD1-2745-51F3-9226-B9E1B446B8C7}"/>
                </a:ext>
              </a:extLst>
            </p:cNvPr>
            <p:cNvSpPr/>
            <p:nvPr/>
          </p:nvSpPr>
          <p:spPr>
            <a:xfrm>
              <a:off x="235000" y="6312128"/>
              <a:ext cx="367030" cy="352425"/>
            </a:xfrm>
            <a:custGeom>
              <a:avLst/>
              <a:gdLst/>
              <a:ahLst/>
              <a:cxnLst/>
              <a:rect l="l" t="t" r="r" b="b"/>
              <a:pathLst>
                <a:path w="367030" h="352425">
                  <a:moveTo>
                    <a:pt x="167411" y="327253"/>
                  </a:moveTo>
                  <a:lnTo>
                    <a:pt x="157810" y="294513"/>
                  </a:lnTo>
                  <a:lnTo>
                    <a:pt x="136398" y="260680"/>
                  </a:lnTo>
                  <a:lnTo>
                    <a:pt x="135940" y="260121"/>
                  </a:lnTo>
                  <a:lnTo>
                    <a:pt x="135521" y="259537"/>
                  </a:lnTo>
                  <a:lnTo>
                    <a:pt x="135064" y="258965"/>
                  </a:lnTo>
                  <a:lnTo>
                    <a:pt x="72440" y="183743"/>
                  </a:lnTo>
                  <a:lnTo>
                    <a:pt x="52298" y="147193"/>
                  </a:lnTo>
                  <a:lnTo>
                    <a:pt x="43992" y="104394"/>
                  </a:lnTo>
                  <a:lnTo>
                    <a:pt x="49758" y="62992"/>
                  </a:lnTo>
                  <a:lnTo>
                    <a:pt x="71767" y="30619"/>
                  </a:lnTo>
                  <a:lnTo>
                    <a:pt x="72936" y="29667"/>
                  </a:lnTo>
                  <a:lnTo>
                    <a:pt x="74117" y="28752"/>
                  </a:lnTo>
                  <a:lnTo>
                    <a:pt x="75311" y="27863"/>
                  </a:lnTo>
                  <a:lnTo>
                    <a:pt x="75209" y="27736"/>
                  </a:lnTo>
                  <a:lnTo>
                    <a:pt x="44348" y="56032"/>
                  </a:lnTo>
                  <a:lnTo>
                    <a:pt x="17322" y="97307"/>
                  </a:lnTo>
                  <a:lnTo>
                    <a:pt x="2603" y="142684"/>
                  </a:lnTo>
                  <a:lnTo>
                    <a:pt x="0" y="189661"/>
                  </a:lnTo>
                  <a:lnTo>
                    <a:pt x="9347" y="235775"/>
                  </a:lnTo>
                  <a:lnTo>
                    <a:pt x="29959" y="277533"/>
                  </a:lnTo>
                  <a:lnTo>
                    <a:pt x="62420" y="314680"/>
                  </a:lnTo>
                  <a:lnTo>
                    <a:pt x="104444" y="342531"/>
                  </a:lnTo>
                  <a:lnTo>
                    <a:pt x="134112" y="352171"/>
                  </a:lnTo>
                  <a:lnTo>
                    <a:pt x="160274" y="349631"/>
                  </a:lnTo>
                  <a:lnTo>
                    <a:pt x="167411" y="327253"/>
                  </a:lnTo>
                  <a:close/>
                </a:path>
                <a:path w="367030" h="352425">
                  <a:moveTo>
                    <a:pt x="366991" y="163195"/>
                  </a:moveTo>
                  <a:lnTo>
                    <a:pt x="357695" y="117119"/>
                  </a:lnTo>
                  <a:lnTo>
                    <a:pt x="336804" y="74688"/>
                  </a:lnTo>
                  <a:lnTo>
                    <a:pt x="303847" y="37198"/>
                  </a:lnTo>
                  <a:lnTo>
                    <a:pt x="248678" y="4457"/>
                  </a:lnTo>
                  <a:lnTo>
                    <a:pt x="233591" y="0"/>
                  </a:lnTo>
                  <a:lnTo>
                    <a:pt x="206514" y="2616"/>
                  </a:lnTo>
                  <a:lnTo>
                    <a:pt x="199377" y="25006"/>
                  </a:lnTo>
                  <a:lnTo>
                    <a:pt x="208978" y="57734"/>
                  </a:lnTo>
                  <a:lnTo>
                    <a:pt x="230390" y="91579"/>
                  </a:lnTo>
                  <a:lnTo>
                    <a:pt x="230835" y="92138"/>
                  </a:lnTo>
                  <a:lnTo>
                    <a:pt x="231254" y="92722"/>
                  </a:lnTo>
                  <a:lnTo>
                    <a:pt x="231711" y="93294"/>
                  </a:lnTo>
                  <a:lnTo>
                    <a:pt x="294335" y="168516"/>
                  </a:lnTo>
                  <a:lnTo>
                    <a:pt x="314490" y="205066"/>
                  </a:lnTo>
                  <a:lnTo>
                    <a:pt x="322783" y="247853"/>
                  </a:lnTo>
                  <a:lnTo>
                    <a:pt x="317030" y="289255"/>
                  </a:lnTo>
                  <a:lnTo>
                    <a:pt x="295821" y="320459"/>
                  </a:lnTo>
                  <a:lnTo>
                    <a:pt x="321665" y="297599"/>
                  </a:lnTo>
                  <a:lnTo>
                    <a:pt x="349465" y="255765"/>
                  </a:lnTo>
                  <a:lnTo>
                    <a:pt x="364299" y="210362"/>
                  </a:lnTo>
                  <a:lnTo>
                    <a:pt x="364413" y="209804"/>
                  </a:lnTo>
                  <a:lnTo>
                    <a:pt x="366991" y="163195"/>
                  </a:lnTo>
                  <a:close/>
                </a:path>
              </a:pathLst>
            </a:custGeom>
            <a:solidFill>
              <a:srgbClr val="6BBE9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5">
              <a:extLst>
                <a:ext uri="{FF2B5EF4-FFF2-40B4-BE49-F238E27FC236}">
                  <a16:creationId xmlns:a16="http://schemas.microsoft.com/office/drawing/2014/main" id="{41983FAF-7BF9-F790-6911-4F079BD4D37E}"/>
                </a:ext>
              </a:extLst>
            </p:cNvPr>
            <p:cNvSpPr/>
            <p:nvPr/>
          </p:nvSpPr>
          <p:spPr>
            <a:xfrm>
              <a:off x="235000" y="6311874"/>
              <a:ext cx="367030" cy="353060"/>
            </a:xfrm>
            <a:custGeom>
              <a:avLst/>
              <a:gdLst/>
              <a:ahLst/>
              <a:cxnLst/>
              <a:rect l="l" t="t" r="r" b="b"/>
              <a:pathLst>
                <a:path w="367030" h="353059">
                  <a:moveTo>
                    <a:pt x="168376" y="25158"/>
                  </a:moveTo>
                  <a:lnTo>
                    <a:pt x="161378" y="2730"/>
                  </a:lnTo>
                  <a:lnTo>
                    <a:pt x="134899" y="0"/>
                  </a:lnTo>
                  <a:lnTo>
                    <a:pt x="108267" y="8674"/>
                  </a:lnTo>
                  <a:lnTo>
                    <a:pt x="74193" y="28587"/>
                  </a:lnTo>
                  <a:lnTo>
                    <a:pt x="45364" y="55333"/>
                  </a:lnTo>
                  <a:lnTo>
                    <a:pt x="17322" y="97561"/>
                  </a:lnTo>
                  <a:lnTo>
                    <a:pt x="2603" y="142938"/>
                  </a:lnTo>
                  <a:lnTo>
                    <a:pt x="0" y="189915"/>
                  </a:lnTo>
                  <a:lnTo>
                    <a:pt x="9169" y="235165"/>
                  </a:lnTo>
                  <a:lnTo>
                    <a:pt x="30454" y="278803"/>
                  </a:lnTo>
                  <a:lnTo>
                    <a:pt x="62445" y="314960"/>
                  </a:lnTo>
                  <a:lnTo>
                    <a:pt x="70396" y="320509"/>
                  </a:lnTo>
                  <a:lnTo>
                    <a:pt x="49034" y="288658"/>
                  </a:lnTo>
                  <a:lnTo>
                    <a:pt x="43548" y="247218"/>
                  </a:lnTo>
                  <a:lnTo>
                    <a:pt x="52108" y="204482"/>
                  </a:lnTo>
                  <a:lnTo>
                    <a:pt x="72478" y="168059"/>
                  </a:lnTo>
                  <a:lnTo>
                    <a:pt x="136055" y="92684"/>
                  </a:lnTo>
                  <a:lnTo>
                    <a:pt x="136474" y="92100"/>
                  </a:lnTo>
                  <a:lnTo>
                    <a:pt x="136931" y="91541"/>
                  </a:lnTo>
                  <a:lnTo>
                    <a:pt x="158559" y="57835"/>
                  </a:lnTo>
                  <a:lnTo>
                    <a:pt x="168376" y="25158"/>
                  </a:lnTo>
                  <a:close/>
                </a:path>
                <a:path w="367030" h="353059">
                  <a:moveTo>
                    <a:pt x="367004" y="163309"/>
                  </a:moveTo>
                  <a:lnTo>
                    <a:pt x="357873" y="118300"/>
                  </a:lnTo>
                  <a:lnTo>
                    <a:pt x="336550" y="74422"/>
                  </a:lnTo>
                  <a:lnTo>
                    <a:pt x="303860" y="37465"/>
                  </a:lnTo>
                  <a:lnTo>
                    <a:pt x="296189" y="31965"/>
                  </a:lnTo>
                  <a:lnTo>
                    <a:pt x="317741" y="64109"/>
                  </a:lnTo>
                  <a:lnTo>
                    <a:pt x="323240" y="105549"/>
                  </a:lnTo>
                  <a:lnTo>
                    <a:pt x="314667" y="148285"/>
                  </a:lnTo>
                  <a:lnTo>
                    <a:pt x="294297" y="184708"/>
                  </a:lnTo>
                  <a:lnTo>
                    <a:pt x="230720" y="260083"/>
                  </a:lnTo>
                  <a:lnTo>
                    <a:pt x="230301" y="260667"/>
                  </a:lnTo>
                  <a:lnTo>
                    <a:pt x="229844" y="261226"/>
                  </a:lnTo>
                  <a:lnTo>
                    <a:pt x="208216" y="294932"/>
                  </a:lnTo>
                  <a:lnTo>
                    <a:pt x="198412" y="327596"/>
                  </a:lnTo>
                  <a:lnTo>
                    <a:pt x="205397" y="350024"/>
                  </a:lnTo>
                  <a:lnTo>
                    <a:pt x="232676" y="352844"/>
                  </a:lnTo>
                  <a:lnTo>
                    <a:pt x="237553" y="351853"/>
                  </a:lnTo>
                  <a:lnTo>
                    <a:pt x="285318" y="329844"/>
                  </a:lnTo>
                  <a:lnTo>
                    <a:pt x="317474" y="301548"/>
                  </a:lnTo>
                  <a:lnTo>
                    <a:pt x="348576" y="257378"/>
                  </a:lnTo>
                  <a:lnTo>
                    <a:pt x="364083" y="211277"/>
                  </a:lnTo>
                  <a:lnTo>
                    <a:pt x="364464" y="209245"/>
                  </a:lnTo>
                  <a:lnTo>
                    <a:pt x="367004" y="163309"/>
                  </a:lnTo>
                  <a:close/>
                </a:path>
              </a:pathLst>
            </a:custGeom>
            <a:solidFill>
              <a:srgbClr val="317EC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12" name="object 6">
            <a:extLst>
              <a:ext uri="{FF2B5EF4-FFF2-40B4-BE49-F238E27FC236}">
                <a16:creationId xmlns:a16="http://schemas.microsoft.com/office/drawing/2014/main" id="{622A7550-5900-F141-72E9-6CBE70F880C4}"/>
              </a:ext>
            </a:extLst>
          </p:cNvPr>
          <p:cNvPicPr/>
          <p:nvPr userDrawn="1"/>
        </p:nvPicPr>
        <p:blipFill>
          <a:blip r:embed="rId3" cstate="print"/>
          <a:stretch>
            <a:fillRect/>
          </a:stretch>
        </p:blipFill>
        <p:spPr>
          <a:xfrm>
            <a:off x="722876" y="6377113"/>
            <a:ext cx="1160680" cy="230969"/>
          </a:xfrm>
          <a:prstGeom prst="rect">
            <a:avLst/>
          </a:prstGeom>
        </p:spPr>
      </p:pic>
      <p:pic>
        <p:nvPicPr>
          <p:cNvPr id="13" name="object 7">
            <a:extLst>
              <a:ext uri="{FF2B5EF4-FFF2-40B4-BE49-F238E27FC236}">
                <a16:creationId xmlns:a16="http://schemas.microsoft.com/office/drawing/2014/main" id="{F40AE3D1-B212-E689-82CE-55A61CF8D855}"/>
              </a:ext>
            </a:extLst>
          </p:cNvPr>
          <p:cNvPicPr/>
          <p:nvPr userDrawn="1"/>
        </p:nvPicPr>
        <p:blipFill>
          <a:blip r:embed="rId4" cstate="print"/>
          <a:stretch>
            <a:fillRect/>
          </a:stretch>
        </p:blipFill>
        <p:spPr>
          <a:xfrm>
            <a:off x="11602948" y="6338934"/>
            <a:ext cx="412140" cy="304625"/>
          </a:xfrm>
          <a:prstGeom prst="rect">
            <a:avLst/>
          </a:prstGeom>
        </p:spPr>
      </p:pic>
      <p:sp>
        <p:nvSpPr>
          <p:cNvPr id="14" name="Slide Number Placeholder 5">
            <a:extLst>
              <a:ext uri="{FF2B5EF4-FFF2-40B4-BE49-F238E27FC236}">
                <a16:creationId xmlns:a16="http://schemas.microsoft.com/office/drawing/2014/main" id="{2A41BA1E-EB5C-EFF9-008D-06DAE83F8863}"/>
              </a:ext>
            </a:extLst>
          </p:cNvPr>
          <p:cNvSpPr>
            <a:spLocks noGrp="1"/>
          </p:cNvSpPr>
          <p:nvPr>
            <p:ph type="sldNum" sz="quarter" idx="4"/>
          </p:nvPr>
        </p:nvSpPr>
        <p:spPr>
          <a:xfrm>
            <a:off x="11602948" y="-14857"/>
            <a:ext cx="523349" cy="365125"/>
          </a:xfrm>
          <a:prstGeom prst="rect">
            <a:avLst/>
          </a:prstGeom>
        </p:spPr>
        <p:txBody>
          <a:bodyPr/>
          <a:lstStyle>
            <a:lvl1pPr>
              <a:defRPr b="1">
                <a:solidFill>
                  <a:schemeClr val="bg1"/>
                </a:solidFill>
                <a:latin typeface="Open Sans" pitchFamily="2" charset="0"/>
                <a:ea typeface="Open Sans" pitchFamily="2" charset="0"/>
                <a:cs typeface="Open Sans" pitchFamily="2" charset="0"/>
              </a:defRPr>
            </a:lvl1pPr>
          </a:lstStyle>
          <a:p>
            <a:fld id="{B7B886DB-A2D9-4379-A7BE-E36474F7753C}" type="slidenum">
              <a:rPr lang="nl-BE" smtClean="0"/>
              <a:pPr/>
              <a:t>‹N°›</a:t>
            </a:fld>
            <a:endParaRPr lang="nl-BE" dirty="0"/>
          </a:p>
        </p:txBody>
      </p:sp>
    </p:spTree>
    <p:extLst>
      <p:ext uri="{BB962C8B-B14F-4D97-AF65-F5344CB8AC3E}">
        <p14:creationId xmlns:p14="http://schemas.microsoft.com/office/powerpoint/2010/main" val="2266921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ection">
    <p:spTree>
      <p:nvGrpSpPr>
        <p:cNvPr id="1" name=""/>
        <p:cNvGrpSpPr/>
        <p:nvPr/>
      </p:nvGrpSpPr>
      <p:grpSpPr>
        <a:xfrm>
          <a:off x="0" y="0"/>
          <a:ext cx="0" cy="0"/>
          <a:chOff x="0" y="0"/>
          <a:chExt cx="0" cy="0"/>
        </a:xfrm>
      </p:grpSpPr>
      <p:pic>
        <p:nvPicPr>
          <p:cNvPr id="16" name="object 2">
            <a:extLst>
              <a:ext uri="{FF2B5EF4-FFF2-40B4-BE49-F238E27FC236}">
                <a16:creationId xmlns:a16="http://schemas.microsoft.com/office/drawing/2014/main" id="{FDC1CD14-E509-81A6-3D9B-7A0F03C8ABFE}"/>
              </a:ext>
            </a:extLst>
          </p:cNvPr>
          <p:cNvPicPr/>
          <p:nvPr userDrawn="1"/>
        </p:nvPicPr>
        <p:blipFill>
          <a:blip r:embed="rId2" cstate="print"/>
          <a:stretch>
            <a:fillRect/>
          </a:stretch>
        </p:blipFill>
        <p:spPr>
          <a:xfrm>
            <a:off x="0" y="-18853"/>
            <a:ext cx="12192113" cy="6164999"/>
          </a:xfrm>
          <a:prstGeom prst="rect">
            <a:avLst/>
          </a:prstGeom>
        </p:spPr>
      </p:pic>
      <p:sp>
        <p:nvSpPr>
          <p:cNvPr id="3" name="Subtitle 2">
            <a:extLst>
              <a:ext uri="{FF2B5EF4-FFF2-40B4-BE49-F238E27FC236}">
                <a16:creationId xmlns:a16="http://schemas.microsoft.com/office/drawing/2014/main" id="{85897A47-F02A-A83F-50C1-60381F008C6D}"/>
              </a:ext>
            </a:extLst>
          </p:cNvPr>
          <p:cNvSpPr>
            <a:spLocks noGrp="1"/>
          </p:cNvSpPr>
          <p:nvPr>
            <p:ph type="subTitle" idx="1"/>
          </p:nvPr>
        </p:nvSpPr>
        <p:spPr>
          <a:xfrm>
            <a:off x="1209166" y="1886547"/>
            <a:ext cx="9144000" cy="1655762"/>
          </a:xfrm>
        </p:spPr>
        <p:txBody>
          <a:bodyPr/>
          <a:lstStyle>
            <a:lvl1pPr marL="0" indent="0" algn="l">
              <a:buNone/>
              <a:defRPr sz="4000" b="1">
                <a:solidFill>
                  <a:schemeClr val="bg1"/>
                </a:solidFill>
                <a:latin typeface="Open Sans" pitchFamily="2" charset="0"/>
                <a:ea typeface="Open Sans" pitchFamily="2" charset="0"/>
                <a:cs typeface="Open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nl-BE" dirty="0"/>
          </a:p>
        </p:txBody>
      </p:sp>
      <p:sp>
        <p:nvSpPr>
          <p:cNvPr id="7" name="Title 6">
            <a:extLst>
              <a:ext uri="{FF2B5EF4-FFF2-40B4-BE49-F238E27FC236}">
                <a16:creationId xmlns:a16="http://schemas.microsoft.com/office/drawing/2014/main" id="{023BA5CD-072F-50AF-D911-8D244D5E3349}"/>
              </a:ext>
            </a:extLst>
          </p:cNvPr>
          <p:cNvSpPr>
            <a:spLocks noGrp="1"/>
          </p:cNvSpPr>
          <p:nvPr>
            <p:ph type="title"/>
          </p:nvPr>
        </p:nvSpPr>
        <p:spPr>
          <a:xfrm>
            <a:off x="1209166" y="668852"/>
            <a:ext cx="10515600" cy="1129468"/>
          </a:xfrm>
        </p:spPr>
        <p:txBody>
          <a:bodyPr>
            <a:normAutofit/>
          </a:bodyPr>
          <a:lstStyle>
            <a:lvl1pPr>
              <a:defRPr sz="2800" b="0">
                <a:solidFill>
                  <a:schemeClr val="bg1"/>
                </a:solidFill>
              </a:defRPr>
            </a:lvl1pPr>
          </a:lstStyle>
          <a:p>
            <a:r>
              <a:rPr lang="en-US" dirty="0"/>
              <a:t>Click to edit Master title style</a:t>
            </a:r>
            <a:endParaRPr lang="nl-BE" dirty="0"/>
          </a:p>
        </p:txBody>
      </p:sp>
      <p:grpSp>
        <p:nvGrpSpPr>
          <p:cNvPr id="9" name="object 3">
            <a:extLst>
              <a:ext uri="{FF2B5EF4-FFF2-40B4-BE49-F238E27FC236}">
                <a16:creationId xmlns:a16="http://schemas.microsoft.com/office/drawing/2014/main" id="{5ADBAF25-17B5-35B6-8825-CC1F39EBE85B}"/>
              </a:ext>
            </a:extLst>
          </p:cNvPr>
          <p:cNvGrpSpPr/>
          <p:nvPr userDrawn="1"/>
        </p:nvGrpSpPr>
        <p:grpSpPr>
          <a:xfrm>
            <a:off x="232043" y="6311872"/>
            <a:ext cx="367030" cy="353060"/>
            <a:chOff x="232043" y="6311872"/>
            <a:chExt cx="367030" cy="353060"/>
          </a:xfrm>
        </p:grpSpPr>
        <p:pic>
          <p:nvPicPr>
            <p:cNvPr id="10" name="object 4">
              <a:extLst>
                <a:ext uri="{FF2B5EF4-FFF2-40B4-BE49-F238E27FC236}">
                  <a16:creationId xmlns:a16="http://schemas.microsoft.com/office/drawing/2014/main" id="{23E84108-543B-7FF8-907A-AD845A71D48F}"/>
                </a:ext>
              </a:extLst>
            </p:cNvPr>
            <p:cNvPicPr/>
            <p:nvPr/>
          </p:nvPicPr>
          <p:blipFill>
            <a:blip r:embed="rId3" cstate="print"/>
            <a:stretch>
              <a:fillRect/>
            </a:stretch>
          </p:blipFill>
          <p:spPr>
            <a:xfrm>
              <a:off x="359165" y="6432114"/>
              <a:ext cx="112745" cy="112741"/>
            </a:xfrm>
            <a:prstGeom prst="rect">
              <a:avLst/>
            </a:prstGeom>
          </p:spPr>
        </p:pic>
        <p:sp>
          <p:nvSpPr>
            <p:cNvPr id="11" name="object 5">
              <a:extLst>
                <a:ext uri="{FF2B5EF4-FFF2-40B4-BE49-F238E27FC236}">
                  <a16:creationId xmlns:a16="http://schemas.microsoft.com/office/drawing/2014/main" id="{B4383AD5-3B75-8A4E-2E8D-17BE28E65DCF}"/>
                </a:ext>
              </a:extLst>
            </p:cNvPr>
            <p:cNvSpPr/>
            <p:nvPr/>
          </p:nvSpPr>
          <p:spPr>
            <a:xfrm>
              <a:off x="232041" y="6312128"/>
              <a:ext cx="367030" cy="352425"/>
            </a:xfrm>
            <a:custGeom>
              <a:avLst/>
              <a:gdLst/>
              <a:ahLst/>
              <a:cxnLst/>
              <a:rect l="l" t="t" r="r" b="b"/>
              <a:pathLst>
                <a:path w="367030" h="352425">
                  <a:moveTo>
                    <a:pt x="167398" y="327253"/>
                  </a:moveTo>
                  <a:lnTo>
                    <a:pt x="157797" y="294513"/>
                  </a:lnTo>
                  <a:lnTo>
                    <a:pt x="136385" y="260680"/>
                  </a:lnTo>
                  <a:lnTo>
                    <a:pt x="135928" y="260121"/>
                  </a:lnTo>
                  <a:lnTo>
                    <a:pt x="135509" y="259537"/>
                  </a:lnTo>
                  <a:lnTo>
                    <a:pt x="135051" y="258965"/>
                  </a:lnTo>
                  <a:lnTo>
                    <a:pt x="72428" y="183743"/>
                  </a:lnTo>
                  <a:lnTo>
                    <a:pt x="52285" y="147193"/>
                  </a:lnTo>
                  <a:lnTo>
                    <a:pt x="43992" y="104394"/>
                  </a:lnTo>
                  <a:lnTo>
                    <a:pt x="49745" y="62992"/>
                  </a:lnTo>
                  <a:lnTo>
                    <a:pt x="71755" y="30619"/>
                  </a:lnTo>
                  <a:lnTo>
                    <a:pt x="72923" y="29667"/>
                  </a:lnTo>
                  <a:lnTo>
                    <a:pt x="74104" y="28752"/>
                  </a:lnTo>
                  <a:lnTo>
                    <a:pt x="75298" y="27863"/>
                  </a:lnTo>
                  <a:lnTo>
                    <a:pt x="75196" y="27736"/>
                  </a:lnTo>
                  <a:lnTo>
                    <a:pt x="44335" y="56032"/>
                  </a:lnTo>
                  <a:lnTo>
                    <a:pt x="17322" y="97307"/>
                  </a:lnTo>
                  <a:lnTo>
                    <a:pt x="2590" y="142684"/>
                  </a:lnTo>
                  <a:lnTo>
                    <a:pt x="0" y="189661"/>
                  </a:lnTo>
                  <a:lnTo>
                    <a:pt x="9334" y="235775"/>
                  </a:lnTo>
                  <a:lnTo>
                    <a:pt x="29946" y="277533"/>
                  </a:lnTo>
                  <a:lnTo>
                    <a:pt x="62407" y="314680"/>
                  </a:lnTo>
                  <a:lnTo>
                    <a:pt x="104432" y="342531"/>
                  </a:lnTo>
                  <a:lnTo>
                    <a:pt x="134112" y="352171"/>
                  </a:lnTo>
                  <a:lnTo>
                    <a:pt x="160261" y="349631"/>
                  </a:lnTo>
                  <a:lnTo>
                    <a:pt x="167398" y="327253"/>
                  </a:lnTo>
                  <a:close/>
                </a:path>
                <a:path w="367030" h="352425">
                  <a:moveTo>
                    <a:pt x="366979" y="163182"/>
                  </a:moveTo>
                  <a:lnTo>
                    <a:pt x="357682" y="117106"/>
                  </a:lnTo>
                  <a:lnTo>
                    <a:pt x="336791" y="74676"/>
                  </a:lnTo>
                  <a:lnTo>
                    <a:pt x="303847" y="37198"/>
                  </a:lnTo>
                  <a:lnTo>
                    <a:pt x="248678" y="4457"/>
                  </a:lnTo>
                  <a:lnTo>
                    <a:pt x="233578" y="0"/>
                  </a:lnTo>
                  <a:lnTo>
                    <a:pt x="206502" y="2628"/>
                  </a:lnTo>
                  <a:lnTo>
                    <a:pt x="199364" y="25006"/>
                  </a:lnTo>
                  <a:lnTo>
                    <a:pt x="208965" y="57734"/>
                  </a:lnTo>
                  <a:lnTo>
                    <a:pt x="230390" y="91579"/>
                  </a:lnTo>
                  <a:lnTo>
                    <a:pt x="230835" y="92138"/>
                  </a:lnTo>
                  <a:lnTo>
                    <a:pt x="231254" y="92722"/>
                  </a:lnTo>
                  <a:lnTo>
                    <a:pt x="231711" y="93294"/>
                  </a:lnTo>
                  <a:lnTo>
                    <a:pt x="294335" y="168516"/>
                  </a:lnTo>
                  <a:lnTo>
                    <a:pt x="314477" y="205066"/>
                  </a:lnTo>
                  <a:lnTo>
                    <a:pt x="322770" y="247853"/>
                  </a:lnTo>
                  <a:lnTo>
                    <a:pt x="317017" y="289255"/>
                  </a:lnTo>
                  <a:lnTo>
                    <a:pt x="295808" y="320459"/>
                  </a:lnTo>
                  <a:lnTo>
                    <a:pt x="321652" y="297599"/>
                  </a:lnTo>
                  <a:lnTo>
                    <a:pt x="349453" y="255752"/>
                  </a:lnTo>
                  <a:lnTo>
                    <a:pt x="364286" y="210362"/>
                  </a:lnTo>
                  <a:lnTo>
                    <a:pt x="364401" y="209804"/>
                  </a:lnTo>
                  <a:lnTo>
                    <a:pt x="366979" y="163182"/>
                  </a:lnTo>
                  <a:close/>
                </a:path>
              </a:pathLst>
            </a:custGeom>
            <a:solidFill>
              <a:srgbClr val="6BBE9F"/>
            </a:solidFill>
          </p:spPr>
          <p:txBody>
            <a:bodyPr wrap="square" lIns="0" tIns="0" rIns="0" bIns="0" rtlCol="0"/>
            <a:lstStyle/>
            <a:p>
              <a:endParaRPr/>
            </a:p>
          </p:txBody>
        </p:sp>
        <p:sp>
          <p:nvSpPr>
            <p:cNvPr id="12" name="object 6">
              <a:extLst>
                <a:ext uri="{FF2B5EF4-FFF2-40B4-BE49-F238E27FC236}">
                  <a16:creationId xmlns:a16="http://schemas.microsoft.com/office/drawing/2014/main" id="{D5795769-0F1E-C75E-9D76-EE334BF60B8B}"/>
                </a:ext>
              </a:extLst>
            </p:cNvPr>
            <p:cNvSpPr/>
            <p:nvPr/>
          </p:nvSpPr>
          <p:spPr>
            <a:xfrm>
              <a:off x="232041" y="6311874"/>
              <a:ext cx="367030" cy="353060"/>
            </a:xfrm>
            <a:custGeom>
              <a:avLst/>
              <a:gdLst/>
              <a:ahLst/>
              <a:cxnLst/>
              <a:rect l="l" t="t" r="r" b="b"/>
              <a:pathLst>
                <a:path w="367030" h="353059">
                  <a:moveTo>
                    <a:pt x="168363" y="25158"/>
                  </a:moveTo>
                  <a:lnTo>
                    <a:pt x="161378" y="2730"/>
                  </a:lnTo>
                  <a:lnTo>
                    <a:pt x="134886" y="0"/>
                  </a:lnTo>
                  <a:lnTo>
                    <a:pt x="108254" y="8674"/>
                  </a:lnTo>
                  <a:lnTo>
                    <a:pt x="74193" y="28587"/>
                  </a:lnTo>
                  <a:lnTo>
                    <a:pt x="45262" y="55422"/>
                  </a:lnTo>
                  <a:lnTo>
                    <a:pt x="17322" y="97561"/>
                  </a:lnTo>
                  <a:lnTo>
                    <a:pt x="2590" y="142938"/>
                  </a:lnTo>
                  <a:lnTo>
                    <a:pt x="0" y="189915"/>
                  </a:lnTo>
                  <a:lnTo>
                    <a:pt x="9169" y="235178"/>
                  </a:lnTo>
                  <a:lnTo>
                    <a:pt x="30441" y="278803"/>
                  </a:lnTo>
                  <a:lnTo>
                    <a:pt x="62420" y="314960"/>
                  </a:lnTo>
                  <a:lnTo>
                    <a:pt x="70383" y="320509"/>
                  </a:lnTo>
                  <a:lnTo>
                    <a:pt x="49034" y="288658"/>
                  </a:lnTo>
                  <a:lnTo>
                    <a:pt x="43535" y="247218"/>
                  </a:lnTo>
                  <a:lnTo>
                    <a:pt x="52095" y="204482"/>
                  </a:lnTo>
                  <a:lnTo>
                    <a:pt x="72466" y="168059"/>
                  </a:lnTo>
                  <a:lnTo>
                    <a:pt x="136042" y="92684"/>
                  </a:lnTo>
                  <a:lnTo>
                    <a:pt x="136461" y="92100"/>
                  </a:lnTo>
                  <a:lnTo>
                    <a:pt x="136918" y="91541"/>
                  </a:lnTo>
                  <a:lnTo>
                    <a:pt x="158559" y="57835"/>
                  </a:lnTo>
                  <a:lnTo>
                    <a:pt x="168363" y="25158"/>
                  </a:lnTo>
                  <a:close/>
                </a:path>
                <a:path w="367030" h="353059">
                  <a:moveTo>
                    <a:pt x="366991" y="163309"/>
                  </a:moveTo>
                  <a:lnTo>
                    <a:pt x="357860" y="118287"/>
                  </a:lnTo>
                  <a:lnTo>
                    <a:pt x="336537" y="74422"/>
                  </a:lnTo>
                  <a:lnTo>
                    <a:pt x="303834" y="37465"/>
                  </a:lnTo>
                  <a:lnTo>
                    <a:pt x="296176" y="31965"/>
                  </a:lnTo>
                  <a:lnTo>
                    <a:pt x="317728" y="64109"/>
                  </a:lnTo>
                  <a:lnTo>
                    <a:pt x="323227" y="105549"/>
                  </a:lnTo>
                  <a:lnTo>
                    <a:pt x="314655" y="148285"/>
                  </a:lnTo>
                  <a:lnTo>
                    <a:pt x="294297" y="184708"/>
                  </a:lnTo>
                  <a:lnTo>
                    <a:pt x="230720" y="260083"/>
                  </a:lnTo>
                  <a:lnTo>
                    <a:pt x="230301" y="260667"/>
                  </a:lnTo>
                  <a:lnTo>
                    <a:pt x="229844" y="261226"/>
                  </a:lnTo>
                  <a:lnTo>
                    <a:pt x="208203" y="294932"/>
                  </a:lnTo>
                  <a:lnTo>
                    <a:pt x="198399" y="327596"/>
                  </a:lnTo>
                  <a:lnTo>
                    <a:pt x="205384" y="350024"/>
                  </a:lnTo>
                  <a:lnTo>
                    <a:pt x="232676" y="352844"/>
                  </a:lnTo>
                  <a:lnTo>
                    <a:pt x="237540" y="351853"/>
                  </a:lnTo>
                  <a:lnTo>
                    <a:pt x="285305" y="329844"/>
                  </a:lnTo>
                  <a:lnTo>
                    <a:pt x="317474" y="301548"/>
                  </a:lnTo>
                  <a:lnTo>
                    <a:pt x="348564" y="257365"/>
                  </a:lnTo>
                  <a:lnTo>
                    <a:pt x="364083" y="211264"/>
                  </a:lnTo>
                  <a:lnTo>
                    <a:pt x="364451" y="209257"/>
                  </a:lnTo>
                  <a:lnTo>
                    <a:pt x="366991" y="163309"/>
                  </a:lnTo>
                  <a:close/>
                </a:path>
              </a:pathLst>
            </a:custGeom>
            <a:solidFill>
              <a:srgbClr val="317EC1"/>
            </a:solidFill>
          </p:spPr>
          <p:txBody>
            <a:bodyPr wrap="square" lIns="0" tIns="0" rIns="0" bIns="0" rtlCol="0"/>
            <a:lstStyle/>
            <a:p>
              <a:endParaRPr/>
            </a:p>
          </p:txBody>
        </p:sp>
      </p:grpSp>
      <p:pic>
        <p:nvPicPr>
          <p:cNvPr id="13" name="object 7">
            <a:extLst>
              <a:ext uri="{FF2B5EF4-FFF2-40B4-BE49-F238E27FC236}">
                <a16:creationId xmlns:a16="http://schemas.microsoft.com/office/drawing/2014/main" id="{A7C6B04F-6842-548E-5F15-B717E4F0CD6F}"/>
              </a:ext>
            </a:extLst>
          </p:cNvPr>
          <p:cNvPicPr/>
          <p:nvPr userDrawn="1"/>
        </p:nvPicPr>
        <p:blipFill>
          <a:blip r:embed="rId4" cstate="print"/>
          <a:stretch>
            <a:fillRect/>
          </a:stretch>
        </p:blipFill>
        <p:spPr>
          <a:xfrm>
            <a:off x="719905" y="6377113"/>
            <a:ext cx="1160680" cy="230969"/>
          </a:xfrm>
          <a:prstGeom prst="rect">
            <a:avLst/>
          </a:prstGeom>
        </p:spPr>
      </p:pic>
      <p:pic>
        <p:nvPicPr>
          <p:cNvPr id="14" name="object 8">
            <a:extLst>
              <a:ext uri="{FF2B5EF4-FFF2-40B4-BE49-F238E27FC236}">
                <a16:creationId xmlns:a16="http://schemas.microsoft.com/office/drawing/2014/main" id="{56382CFE-B1E4-425D-79A9-5EABF2C4F499}"/>
              </a:ext>
            </a:extLst>
          </p:cNvPr>
          <p:cNvPicPr/>
          <p:nvPr userDrawn="1"/>
        </p:nvPicPr>
        <p:blipFill>
          <a:blip r:embed="rId5" cstate="print"/>
          <a:stretch>
            <a:fillRect/>
          </a:stretch>
        </p:blipFill>
        <p:spPr>
          <a:xfrm>
            <a:off x="11599976" y="6338934"/>
            <a:ext cx="412140" cy="304625"/>
          </a:xfrm>
          <a:prstGeom prst="rect">
            <a:avLst/>
          </a:prstGeom>
        </p:spPr>
      </p:pic>
      <p:sp>
        <p:nvSpPr>
          <p:cNvPr id="15" name="object 9">
            <a:extLst>
              <a:ext uri="{FF2B5EF4-FFF2-40B4-BE49-F238E27FC236}">
                <a16:creationId xmlns:a16="http://schemas.microsoft.com/office/drawing/2014/main" id="{E82A36C7-79D3-B2D9-C72D-C13BC7981F71}"/>
              </a:ext>
            </a:extLst>
          </p:cNvPr>
          <p:cNvSpPr/>
          <p:nvPr userDrawn="1"/>
        </p:nvSpPr>
        <p:spPr>
          <a:xfrm>
            <a:off x="1300245" y="1584960"/>
            <a:ext cx="5184140" cy="0"/>
          </a:xfrm>
          <a:custGeom>
            <a:avLst/>
            <a:gdLst/>
            <a:ahLst/>
            <a:cxnLst/>
            <a:rect l="l" t="t" r="r" b="b"/>
            <a:pathLst>
              <a:path w="5184140">
                <a:moveTo>
                  <a:pt x="0" y="0"/>
                </a:moveTo>
                <a:lnTo>
                  <a:pt x="5184000" y="0"/>
                </a:lnTo>
              </a:path>
            </a:pathLst>
          </a:custGeom>
          <a:ln w="25400">
            <a:solidFill>
              <a:srgbClr val="FFFFFF"/>
            </a:solidFill>
          </a:ln>
        </p:spPr>
        <p:txBody>
          <a:bodyPr wrap="square" lIns="0" tIns="0" rIns="0" bIns="0" rtlCol="0"/>
          <a:lstStyle/>
          <a:p>
            <a:endParaRPr/>
          </a:p>
        </p:txBody>
      </p:sp>
    </p:spTree>
    <p:extLst>
      <p:ext uri="{BB962C8B-B14F-4D97-AF65-F5344CB8AC3E}">
        <p14:creationId xmlns:p14="http://schemas.microsoft.com/office/powerpoint/2010/main" val="181916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81B5E-E302-B988-DD5F-F0CB7E261BC4}"/>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03A29465-4E1D-4DFF-9E13-9F5732C382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a:extLst>
              <a:ext uri="{FF2B5EF4-FFF2-40B4-BE49-F238E27FC236}">
                <a16:creationId xmlns:a16="http://schemas.microsoft.com/office/drawing/2014/main" id="{3A4EB563-A831-8A84-973C-88C6987BC5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8" name="Slide Number Placeholder 5">
            <a:extLst>
              <a:ext uri="{FF2B5EF4-FFF2-40B4-BE49-F238E27FC236}">
                <a16:creationId xmlns:a16="http://schemas.microsoft.com/office/drawing/2014/main" id="{9529BCFE-BD02-1B55-D59C-46DB4E6DF3C0}"/>
              </a:ext>
            </a:extLst>
          </p:cNvPr>
          <p:cNvSpPr>
            <a:spLocks noGrp="1"/>
          </p:cNvSpPr>
          <p:nvPr>
            <p:ph type="sldNum" sz="quarter" idx="4"/>
          </p:nvPr>
        </p:nvSpPr>
        <p:spPr>
          <a:xfrm>
            <a:off x="11602948" y="-14857"/>
            <a:ext cx="523349" cy="365125"/>
          </a:xfrm>
          <a:prstGeom prst="rect">
            <a:avLst/>
          </a:prstGeom>
        </p:spPr>
        <p:txBody>
          <a:bodyPr/>
          <a:lstStyle>
            <a:lvl1pPr>
              <a:defRPr b="1">
                <a:solidFill>
                  <a:schemeClr val="bg1"/>
                </a:solidFill>
                <a:latin typeface="Open Sans" pitchFamily="2" charset="0"/>
                <a:ea typeface="Open Sans" pitchFamily="2" charset="0"/>
                <a:cs typeface="Open Sans" pitchFamily="2" charset="0"/>
              </a:defRPr>
            </a:lvl1pPr>
          </a:lstStyle>
          <a:p>
            <a:fld id="{B7B886DB-A2D9-4379-A7BE-E36474F7753C}" type="slidenum">
              <a:rPr lang="nl-BE" smtClean="0"/>
              <a:pPr/>
              <a:t>‹N°›</a:t>
            </a:fld>
            <a:endParaRPr lang="nl-BE" dirty="0"/>
          </a:p>
        </p:txBody>
      </p:sp>
    </p:spTree>
    <p:extLst>
      <p:ext uri="{BB962C8B-B14F-4D97-AF65-F5344CB8AC3E}">
        <p14:creationId xmlns:p14="http://schemas.microsoft.com/office/powerpoint/2010/main" val="585207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BB2B6-DF7C-FF03-59FC-EAF799D70212}"/>
              </a:ext>
            </a:extLst>
          </p:cNvPr>
          <p:cNvSpPr>
            <a:spLocks noGrp="1"/>
          </p:cNvSpPr>
          <p:nvPr>
            <p:ph type="title"/>
          </p:nvPr>
        </p:nvSpPr>
        <p:spPr>
          <a:xfrm>
            <a:off x="839788" y="365125"/>
            <a:ext cx="10515600" cy="1325563"/>
          </a:xfrm>
        </p:spPr>
        <p:txBody>
          <a:bodyPr/>
          <a:lstStyle/>
          <a:p>
            <a:r>
              <a:rPr lang="en-US"/>
              <a:t>Click to edit Master title style</a:t>
            </a:r>
            <a:endParaRPr lang="nl-BE"/>
          </a:p>
        </p:txBody>
      </p:sp>
      <p:sp>
        <p:nvSpPr>
          <p:cNvPr id="3" name="Text Placeholder 2">
            <a:extLst>
              <a:ext uri="{FF2B5EF4-FFF2-40B4-BE49-F238E27FC236}">
                <a16:creationId xmlns:a16="http://schemas.microsoft.com/office/drawing/2014/main" id="{24234D9E-B2CC-42A0-0F44-A1943C5BAAAC}"/>
              </a:ext>
            </a:extLst>
          </p:cNvPr>
          <p:cNvSpPr>
            <a:spLocks noGrp="1"/>
          </p:cNvSpPr>
          <p:nvPr>
            <p:ph type="body" idx="1"/>
          </p:nvPr>
        </p:nvSpPr>
        <p:spPr>
          <a:xfrm>
            <a:off x="839788" y="1681163"/>
            <a:ext cx="5157787" cy="823912"/>
          </a:xfrm>
        </p:spPr>
        <p:txBody>
          <a:bodyPr anchor="b"/>
          <a:lstStyle>
            <a:lvl1pPr marL="0" indent="0">
              <a:buNone/>
              <a:defRPr sz="2400" b="1">
                <a:solidFill>
                  <a:srgbClr val="40E4A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25B8615-B898-10A7-9DBE-F3ADF8F892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a:extLst>
              <a:ext uri="{FF2B5EF4-FFF2-40B4-BE49-F238E27FC236}">
                <a16:creationId xmlns:a16="http://schemas.microsoft.com/office/drawing/2014/main" id="{7C1FEAFC-A829-E94F-0E85-69C3BAEC8EF9}"/>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40E4A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EBDA103-6D8C-E774-6EA6-F46F9DC13655}"/>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
        <p:nvSpPr>
          <p:cNvPr id="10" name="Slide Number Placeholder 5">
            <a:extLst>
              <a:ext uri="{FF2B5EF4-FFF2-40B4-BE49-F238E27FC236}">
                <a16:creationId xmlns:a16="http://schemas.microsoft.com/office/drawing/2014/main" id="{0637D8A5-A365-ECB6-7F19-4621C5076C7F}"/>
              </a:ext>
            </a:extLst>
          </p:cNvPr>
          <p:cNvSpPr>
            <a:spLocks noGrp="1"/>
          </p:cNvSpPr>
          <p:nvPr>
            <p:ph type="sldNum" sz="quarter" idx="12"/>
          </p:nvPr>
        </p:nvSpPr>
        <p:spPr>
          <a:xfrm>
            <a:off x="11602948" y="-14857"/>
            <a:ext cx="523349" cy="365125"/>
          </a:xfrm>
          <a:prstGeom prst="rect">
            <a:avLst/>
          </a:prstGeom>
        </p:spPr>
        <p:txBody>
          <a:bodyPr/>
          <a:lstStyle>
            <a:lvl1pPr>
              <a:defRPr b="1">
                <a:solidFill>
                  <a:schemeClr val="bg1"/>
                </a:solidFill>
                <a:latin typeface="Open Sans" pitchFamily="2" charset="0"/>
                <a:ea typeface="Open Sans" pitchFamily="2" charset="0"/>
                <a:cs typeface="Open Sans" pitchFamily="2" charset="0"/>
              </a:defRPr>
            </a:lvl1pPr>
          </a:lstStyle>
          <a:p>
            <a:fld id="{B7B886DB-A2D9-4379-A7BE-E36474F7753C}" type="slidenum">
              <a:rPr lang="nl-BE" smtClean="0"/>
              <a:pPr/>
              <a:t>‹N°›</a:t>
            </a:fld>
            <a:endParaRPr lang="nl-BE" dirty="0"/>
          </a:p>
        </p:txBody>
      </p:sp>
    </p:spTree>
    <p:extLst>
      <p:ext uri="{BB962C8B-B14F-4D97-AF65-F5344CB8AC3E}">
        <p14:creationId xmlns:p14="http://schemas.microsoft.com/office/powerpoint/2010/main" val="386019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8EFD4-1AE3-B955-B08F-F93DB45408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Content Placeholder 2">
            <a:extLst>
              <a:ext uri="{FF2B5EF4-FFF2-40B4-BE49-F238E27FC236}">
                <a16:creationId xmlns:a16="http://schemas.microsoft.com/office/drawing/2014/main" id="{A8F9A2EC-B401-ACF5-252B-FA6A967B42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a:extLst>
              <a:ext uri="{FF2B5EF4-FFF2-40B4-BE49-F238E27FC236}">
                <a16:creationId xmlns:a16="http://schemas.microsoft.com/office/drawing/2014/main" id="{A15E4D99-07E4-454B-E466-29D834677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86E4A79B-16D6-66DD-C126-66E5E8B36532}"/>
              </a:ext>
            </a:extLst>
          </p:cNvPr>
          <p:cNvSpPr>
            <a:spLocks noGrp="1"/>
          </p:cNvSpPr>
          <p:nvPr>
            <p:ph type="sldNum" sz="quarter" idx="4"/>
          </p:nvPr>
        </p:nvSpPr>
        <p:spPr>
          <a:xfrm>
            <a:off x="11602948" y="-14857"/>
            <a:ext cx="523349" cy="365125"/>
          </a:xfrm>
          <a:prstGeom prst="rect">
            <a:avLst/>
          </a:prstGeom>
        </p:spPr>
        <p:txBody>
          <a:bodyPr/>
          <a:lstStyle>
            <a:lvl1pPr>
              <a:defRPr b="1">
                <a:solidFill>
                  <a:schemeClr val="bg1"/>
                </a:solidFill>
                <a:latin typeface="Open Sans" pitchFamily="2" charset="0"/>
                <a:ea typeface="Open Sans" pitchFamily="2" charset="0"/>
                <a:cs typeface="Open Sans" pitchFamily="2" charset="0"/>
              </a:defRPr>
            </a:lvl1pPr>
          </a:lstStyle>
          <a:p>
            <a:fld id="{B7B886DB-A2D9-4379-A7BE-E36474F7753C}" type="slidenum">
              <a:rPr lang="nl-BE" smtClean="0"/>
              <a:pPr/>
              <a:t>‹N°›</a:t>
            </a:fld>
            <a:endParaRPr lang="nl-BE" dirty="0"/>
          </a:p>
        </p:txBody>
      </p:sp>
    </p:spTree>
    <p:extLst>
      <p:ext uri="{BB962C8B-B14F-4D97-AF65-F5344CB8AC3E}">
        <p14:creationId xmlns:p14="http://schemas.microsoft.com/office/powerpoint/2010/main" val="2078851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C0CB3-0DD7-73D8-A250-25FAB28D22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Picture Placeholder 2">
            <a:extLst>
              <a:ext uri="{FF2B5EF4-FFF2-40B4-BE49-F238E27FC236}">
                <a16:creationId xmlns:a16="http://schemas.microsoft.com/office/drawing/2014/main" id="{0EF721B4-5505-B2B9-B1A5-6178F7EE8B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a:extLst>
              <a:ext uri="{FF2B5EF4-FFF2-40B4-BE49-F238E27FC236}">
                <a16:creationId xmlns:a16="http://schemas.microsoft.com/office/drawing/2014/main" id="{43BD7333-DFD3-4560-AEC4-7D217C6FB4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F77E74F8-3E91-BE44-D969-25C21F4D8998}"/>
              </a:ext>
            </a:extLst>
          </p:cNvPr>
          <p:cNvSpPr>
            <a:spLocks noGrp="1"/>
          </p:cNvSpPr>
          <p:nvPr>
            <p:ph type="sldNum" sz="quarter" idx="4"/>
          </p:nvPr>
        </p:nvSpPr>
        <p:spPr>
          <a:xfrm>
            <a:off x="11602948" y="-14857"/>
            <a:ext cx="523349" cy="365125"/>
          </a:xfrm>
          <a:prstGeom prst="rect">
            <a:avLst/>
          </a:prstGeom>
        </p:spPr>
        <p:txBody>
          <a:bodyPr/>
          <a:lstStyle>
            <a:lvl1pPr>
              <a:defRPr b="1">
                <a:solidFill>
                  <a:schemeClr val="bg1"/>
                </a:solidFill>
                <a:latin typeface="Open Sans" pitchFamily="2" charset="0"/>
                <a:ea typeface="Open Sans" pitchFamily="2" charset="0"/>
                <a:cs typeface="Open Sans" pitchFamily="2" charset="0"/>
              </a:defRPr>
            </a:lvl1pPr>
          </a:lstStyle>
          <a:p>
            <a:fld id="{B7B886DB-A2D9-4379-A7BE-E36474F7753C}" type="slidenum">
              <a:rPr lang="nl-BE" smtClean="0"/>
              <a:pPr/>
              <a:t>‹N°›</a:t>
            </a:fld>
            <a:endParaRPr lang="nl-BE" dirty="0"/>
          </a:p>
        </p:txBody>
      </p:sp>
    </p:spTree>
    <p:extLst>
      <p:ext uri="{BB962C8B-B14F-4D97-AF65-F5344CB8AC3E}">
        <p14:creationId xmlns:p14="http://schemas.microsoft.com/office/powerpoint/2010/main" val="1653986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56F913-C44C-7D99-5AAD-C2D314BD7A82}"/>
              </a:ext>
            </a:extLst>
          </p:cNvPr>
          <p:cNvSpPr>
            <a:spLocks noGrp="1"/>
          </p:cNvSpPr>
          <p:nvPr>
            <p:ph type="dt" sz="half" idx="10"/>
          </p:nvPr>
        </p:nvSpPr>
        <p:spPr/>
        <p:txBody>
          <a:bodyPr/>
          <a:lstStyle/>
          <a:p>
            <a:fld id="{E2764AB7-1A1C-4590-834A-36C8C5DE2966}" type="datetimeFigureOut">
              <a:rPr lang="en-US" smtClean="0"/>
              <a:t>2/19/2024</a:t>
            </a:fld>
            <a:endParaRPr lang="en-US"/>
          </a:p>
        </p:txBody>
      </p:sp>
      <p:sp>
        <p:nvSpPr>
          <p:cNvPr id="3" name="Footer Placeholder 2">
            <a:extLst>
              <a:ext uri="{FF2B5EF4-FFF2-40B4-BE49-F238E27FC236}">
                <a16:creationId xmlns:a16="http://schemas.microsoft.com/office/drawing/2014/main" id="{9ACBD6DB-2EA9-52E7-69A9-EFE7861C4B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7CE482-A72F-CF9B-A1B4-10D9244DC506}"/>
              </a:ext>
            </a:extLst>
          </p:cNvPr>
          <p:cNvSpPr>
            <a:spLocks noGrp="1"/>
          </p:cNvSpPr>
          <p:nvPr>
            <p:ph type="sldNum" sz="quarter" idx="12"/>
          </p:nvPr>
        </p:nvSpPr>
        <p:spPr/>
        <p:txBody>
          <a:bodyPr/>
          <a:lstStyle/>
          <a:p>
            <a:fld id="{E14C4B6C-7296-4C54-A0C5-505D9FB3FF78}" type="slidenum">
              <a:rPr lang="en-US" smtClean="0"/>
              <a:t>‹N°›</a:t>
            </a:fld>
            <a:endParaRPr lang="en-US"/>
          </a:p>
        </p:txBody>
      </p:sp>
    </p:spTree>
    <p:extLst>
      <p:ext uri="{BB962C8B-B14F-4D97-AF65-F5344CB8AC3E}">
        <p14:creationId xmlns:p14="http://schemas.microsoft.com/office/powerpoint/2010/main" val="3399481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E08DEB-8C9E-2CE0-5336-A9EE6F81B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nl-BE" dirty="0"/>
          </a:p>
        </p:txBody>
      </p:sp>
      <p:sp>
        <p:nvSpPr>
          <p:cNvPr id="3" name="Text Placeholder 2">
            <a:extLst>
              <a:ext uri="{FF2B5EF4-FFF2-40B4-BE49-F238E27FC236}">
                <a16:creationId xmlns:a16="http://schemas.microsoft.com/office/drawing/2014/main" id="{5D0B43F1-F4E9-15BE-95C2-08C1F0A758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pic>
        <p:nvPicPr>
          <p:cNvPr id="7" name="object 8">
            <a:extLst>
              <a:ext uri="{FF2B5EF4-FFF2-40B4-BE49-F238E27FC236}">
                <a16:creationId xmlns:a16="http://schemas.microsoft.com/office/drawing/2014/main" id="{4B14FE71-589E-9289-D19E-20A004D6B7A2}"/>
              </a:ext>
            </a:extLst>
          </p:cNvPr>
          <p:cNvPicPr/>
          <p:nvPr userDrawn="1"/>
        </p:nvPicPr>
        <p:blipFill>
          <a:blip r:embed="rId10" cstate="print"/>
          <a:stretch>
            <a:fillRect/>
          </a:stretch>
        </p:blipFill>
        <p:spPr>
          <a:xfrm>
            <a:off x="2801951" y="0"/>
            <a:ext cx="9390049" cy="297002"/>
          </a:xfrm>
          <a:prstGeom prst="rect">
            <a:avLst/>
          </a:prstGeom>
        </p:spPr>
      </p:pic>
      <p:grpSp>
        <p:nvGrpSpPr>
          <p:cNvPr id="9" name="object 2">
            <a:extLst>
              <a:ext uri="{FF2B5EF4-FFF2-40B4-BE49-F238E27FC236}">
                <a16:creationId xmlns:a16="http://schemas.microsoft.com/office/drawing/2014/main" id="{75DA99F9-BB91-38A3-177F-46B9C276E87B}"/>
              </a:ext>
            </a:extLst>
          </p:cNvPr>
          <p:cNvGrpSpPr/>
          <p:nvPr userDrawn="1"/>
        </p:nvGrpSpPr>
        <p:grpSpPr>
          <a:xfrm>
            <a:off x="235008" y="6311872"/>
            <a:ext cx="367030" cy="353060"/>
            <a:chOff x="235008" y="6311872"/>
            <a:chExt cx="367030" cy="353060"/>
          </a:xfrm>
        </p:grpSpPr>
        <p:pic>
          <p:nvPicPr>
            <p:cNvPr id="10" name="object 3">
              <a:extLst>
                <a:ext uri="{FF2B5EF4-FFF2-40B4-BE49-F238E27FC236}">
                  <a16:creationId xmlns:a16="http://schemas.microsoft.com/office/drawing/2014/main" id="{30771BAE-A610-6814-E11A-A8525C2EAD46}"/>
                </a:ext>
              </a:extLst>
            </p:cNvPr>
            <p:cNvPicPr/>
            <p:nvPr/>
          </p:nvPicPr>
          <p:blipFill>
            <a:blip r:embed="rId11" cstate="print"/>
            <a:stretch>
              <a:fillRect/>
            </a:stretch>
          </p:blipFill>
          <p:spPr>
            <a:xfrm>
              <a:off x="362136" y="6432114"/>
              <a:ext cx="112745" cy="112741"/>
            </a:xfrm>
            <a:prstGeom prst="rect">
              <a:avLst/>
            </a:prstGeom>
          </p:spPr>
        </p:pic>
        <p:sp>
          <p:nvSpPr>
            <p:cNvPr id="11" name="object 4">
              <a:extLst>
                <a:ext uri="{FF2B5EF4-FFF2-40B4-BE49-F238E27FC236}">
                  <a16:creationId xmlns:a16="http://schemas.microsoft.com/office/drawing/2014/main" id="{3A9F2DA8-CDC2-E8B5-CFD2-69494A3753C4}"/>
                </a:ext>
              </a:extLst>
            </p:cNvPr>
            <p:cNvSpPr/>
            <p:nvPr/>
          </p:nvSpPr>
          <p:spPr>
            <a:xfrm>
              <a:off x="235000" y="6312128"/>
              <a:ext cx="367030" cy="352425"/>
            </a:xfrm>
            <a:custGeom>
              <a:avLst/>
              <a:gdLst/>
              <a:ahLst/>
              <a:cxnLst/>
              <a:rect l="l" t="t" r="r" b="b"/>
              <a:pathLst>
                <a:path w="367030" h="352425">
                  <a:moveTo>
                    <a:pt x="167411" y="327253"/>
                  </a:moveTo>
                  <a:lnTo>
                    <a:pt x="157810" y="294513"/>
                  </a:lnTo>
                  <a:lnTo>
                    <a:pt x="136398" y="260680"/>
                  </a:lnTo>
                  <a:lnTo>
                    <a:pt x="135940" y="260121"/>
                  </a:lnTo>
                  <a:lnTo>
                    <a:pt x="135521" y="259537"/>
                  </a:lnTo>
                  <a:lnTo>
                    <a:pt x="135064" y="258965"/>
                  </a:lnTo>
                  <a:lnTo>
                    <a:pt x="72440" y="183743"/>
                  </a:lnTo>
                  <a:lnTo>
                    <a:pt x="52298" y="147193"/>
                  </a:lnTo>
                  <a:lnTo>
                    <a:pt x="43992" y="104394"/>
                  </a:lnTo>
                  <a:lnTo>
                    <a:pt x="49758" y="62992"/>
                  </a:lnTo>
                  <a:lnTo>
                    <a:pt x="71767" y="30619"/>
                  </a:lnTo>
                  <a:lnTo>
                    <a:pt x="72936" y="29667"/>
                  </a:lnTo>
                  <a:lnTo>
                    <a:pt x="74117" y="28752"/>
                  </a:lnTo>
                  <a:lnTo>
                    <a:pt x="75311" y="27863"/>
                  </a:lnTo>
                  <a:lnTo>
                    <a:pt x="75209" y="27736"/>
                  </a:lnTo>
                  <a:lnTo>
                    <a:pt x="44348" y="56032"/>
                  </a:lnTo>
                  <a:lnTo>
                    <a:pt x="17322" y="97307"/>
                  </a:lnTo>
                  <a:lnTo>
                    <a:pt x="2603" y="142684"/>
                  </a:lnTo>
                  <a:lnTo>
                    <a:pt x="0" y="189661"/>
                  </a:lnTo>
                  <a:lnTo>
                    <a:pt x="9347" y="235775"/>
                  </a:lnTo>
                  <a:lnTo>
                    <a:pt x="29959" y="277533"/>
                  </a:lnTo>
                  <a:lnTo>
                    <a:pt x="62420" y="314680"/>
                  </a:lnTo>
                  <a:lnTo>
                    <a:pt x="104444" y="342531"/>
                  </a:lnTo>
                  <a:lnTo>
                    <a:pt x="134112" y="352171"/>
                  </a:lnTo>
                  <a:lnTo>
                    <a:pt x="160274" y="349631"/>
                  </a:lnTo>
                  <a:lnTo>
                    <a:pt x="167411" y="327253"/>
                  </a:lnTo>
                  <a:close/>
                </a:path>
                <a:path w="367030" h="352425">
                  <a:moveTo>
                    <a:pt x="366991" y="163195"/>
                  </a:moveTo>
                  <a:lnTo>
                    <a:pt x="357695" y="117119"/>
                  </a:lnTo>
                  <a:lnTo>
                    <a:pt x="336804" y="74688"/>
                  </a:lnTo>
                  <a:lnTo>
                    <a:pt x="303847" y="37198"/>
                  </a:lnTo>
                  <a:lnTo>
                    <a:pt x="248678" y="4457"/>
                  </a:lnTo>
                  <a:lnTo>
                    <a:pt x="233591" y="0"/>
                  </a:lnTo>
                  <a:lnTo>
                    <a:pt x="206514" y="2616"/>
                  </a:lnTo>
                  <a:lnTo>
                    <a:pt x="199377" y="25006"/>
                  </a:lnTo>
                  <a:lnTo>
                    <a:pt x="208978" y="57734"/>
                  </a:lnTo>
                  <a:lnTo>
                    <a:pt x="230390" y="91579"/>
                  </a:lnTo>
                  <a:lnTo>
                    <a:pt x="230835" y="92138"/>
                  </a:lnTo>
                  <a:lnTo>
                    <a:pt x="231254" y="92722"/>
                  </a:lnTo>
                  <a:lnTo>
                    <a:pt x="231711" y="93294"/>
                  </a:lnTo>
                  <a:lnTo>
                    <a:pt x="294335" y="168516"/>
                  </a:lnTo>
                  <a:lnTo>
                    <a:pt x="314490" y="205066"/>
                  </a:lnTo>
                  <a:lnTo>
                    <a:pt x="322783" y="247853"/>
                  </a:lnTo>
                  <a:lnTo>
                    <a:pt x="317030" y="289255"/>
                  </a:lnTo>
                  <a:lnTo>
                    <a:pt x="295821" y="320459"/>
                  </a:lnTo>
                  <a:lnTo>
                    <a:pt x="321665" y="297599"/>
                  </a:lnTo>
                  <a:lnTo>
                    <a:pt x="349465" y="255765"/>
                  </a:lnTo>
                  <a:lnTo>
                    <a:pt x="364299" y="210362"/>
                  </a:lnTo>
                  <a:lnTo>
                    <a:pt x="364413" y="209804"/>
                  </a:lnTo>
                  <a:lnTo>
                    <a:pt x="366991" y="163195"/>
                  </a:lnTo>
                  <a:close/>
                </a:path>
              </a:pathLst>
            </a:custGeom>
            <a:solidFill>
              <a:srgbClr val="6BBE9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5">
              <a:extLst>
                <a:ext uri="{FF2B5EF4-FFF2-40B4-BE49-F238E27FC236}">
                  <a16:creationId xmlns:a16="http://schemas.microsoft.com/office/drawing/2014/main" id="{E113C700-90D6-EED2-9753-EDA01ECEB940}"/>
                </a:ext>
              </a:extLst>
            </p:cNvPr>
            <p:cNvSpPr/>
            <p:nvPr/>
          </p:nvSpPr>
          <p:spPr>
            <a:xfrm>
              <a:off x="235000" y="6311874"/>
              <a:ext cx="367030" cy="353060"/>
            </a:xfrm>
            <a:custGeom>
              <a:avLst/>
              <a:gdLst/>
              <a:ahLst/>
              <a:cxnLst/>
              <a:rect l="l" t="t" r="r" b="b"/>
              <a:pathLst>
                <a:path w="367030" h="353059">
                  <a:moveTo>
                    <a:pt x="168376" y="25158"/>
                  </a:moveTo>
                  <a:lnTo>
                    <a:pt x="161378" y="2730"/>
                  </a:lnTo>
                  <a:lnTo>
                    <a:pt x="134899" y="0"/>
                  </a:lnTo>
                  <a:lnTo>
                    <a:pt x="108267" y="8674"/>
                  </a:lnTo>
                  <a:lnTo>
                    <a:pt x="74193" y="28587"/>
                  </a:lnTo>
                  <a:lnTo>
                    <a:pt x="45364" y="55333"/>
                  </a:lnTo>
                  <a:lnTo>
                    <a:pt x="17322" y="97561"/>
                  </a:lnTo>
                  <a:lnTo>
                    <a:pt x="2603" y="142938"/>
                  </a:lnTo>
                  <a:lnTo>
                    <a:pt x="0" y="189915"/>
                  </a:lnTo>
                  <a:lnTo>
                    <a:pt x="9169" y="235165"/>
                  </a:lnTo>
                  <a:lnTo>
                    <a:pt x="30454" y="278803"/>
                  </a:lnTo>
                  <a:lnTo>
                    <a:pt x="62445" y="314960"/>
                  </a:lnTo>
                  <a:lnTo>
                    <a:pt x="70396" y="320509"/>
                  </a:lnTo>
                  <a:lnTo>
                    <a:pt x="49034" y="288658"/>
                  </a:lnTo>
                  <a:lnTo>
                    <a:pt x="43548" y="247218"/>
                  </a:lnTo>
                  <a:lnTo>
                    <a:pt x="52108" y="204482"/>
                  </a:lnTo>
                  <a:lnTo>
                    <a:pt x="72478" y="168059"/>
                  </a:lnTo>
                  <a:lnTo>
                    <a:pt x="136055" y="92684"/>
                  </a:lnTo>
                  <a:lnTo>
                    <a:pt x="136474" y="92100"/>
                  </a:lnTo>
                  <a:lnTo>
                    <a:pt x="136931" y="91541"/>
                  </a:lnTo>
                  <a:lnTo>
                    <a:pt x="158559" y="57835"/>
                  </a:lnTo>
                  <a:lnTo>
                    <a:pt x="168376" y="25158"/>
                  </a:lnTo>
                  <a:close/>
                </a:path>
                <a:path w="367030" h="353059">
                  <a:moveTo>
                    <a:pt x="367004" y="163309"/>
                  </a:moveTo>
                  <a:lnTo>
                    <a:pt x="357873" y="118300"/>
                  </a:lnTo>
                  <a:lnTo>
                    <a:pt x="336550" y="74422"/>
                  </a:lnTo>
                  <a:lnTo>
                    <a:pt x="303860" y="37465"/>
                  </a:lnTo>
                  <a:lnTo>
                    <a:pt x="296189" y="31965"/>
                  </a:lnTo>
                  <a:lnTo>
                    <a:pt x="317741" y="64109"/>
                  </a:lnTo>
                  <a:lnTo>
                    <a:pt x="323240" y="105549"/>
                  </a:lnTo>
                  <a:lnTo>
                    <a:pt x="314667" y="148285"/>
                  </a:lnTo>
                  <a:lnTo>
                    <a:pt x="294297" y="184708"/>
                  </a:lnTo>
                  <a:lnTo>
                    <a:pt x="230720" y="260083"/>
                  </a:lnTo>
                  <a:lnTo>
                    <a:pt x="230301" y="260667"/>
                  </a:lnTo>
                  <a:lnTo>
                    <a:pt x="229844" y="261226"/>
                  </a:lnTo>
                  <a:lnTo>
                    <a:pt x="208216" y="294932"/>
                  </a:lnTo>
                  <a:lnTo>
                    <a:pt x="198412" y="327596"/>
                  </a:lnTo>
                  <a:lnTo>
                    <a:pt x="205397" y="350024"/>
                  </a:lnTo>
                  <a:lnTo>
                    <a:pt x="232676" y="352844"/>
                  </a:lnTo>
                  <a:lnTo>
                    <a:pt x="237553" y="351853"/>
                  </a:lnTo>
                  <a:lnTo>
                    <a:pt x="285318" y="329844"/>
                  </a:lnTo>
                  <a:lnTo>
                    <a:pt x="317474" y="301548"/>
                  </a:lnTo>
                  <a:lnTo>
                    <a:pt x="348576" y="257378"/>
                  </a:lnTo>
                  <a:lnTo>
                    <a:pt x="364083" y="211277"/>
                  </a:lnTo>
                  <a:lnTo>
                    <a:pt x="364464" y="209245"/>
                  </a:lnTo>
                  <a:lnTo>
                    <a:pt x="367004" y="163309"/>
                  </a:lnTo>
                  <a:close/>
                </a:path>
              </a:pathLst>
            </a:custGeom>
            <a:solidFill>
              <a:srgbClr val="317EC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13" name="object 6">
            <a:extLst>
              <a:ext uri="{FF2B5EF4-FFF2-40B4-BE49-F238E27FC236}">
                <a16:creationId xmlns:a16="http://schemas.microsoft.com/office/drawing/2014/main" id="{BCB7C7BE-87E3-CE44-6B71-5F04E9408FB5}"/>
              </a:ext>
            </a:extLst>
          </p:cNvPr>
          <p:cNvPicPr/>
          <p:nvPr userDrawn="1"/>
        </p:nvPicPr>
        <p:blipFill>
          <a:blip r:embed="rId12" cstate="print"/>
          <a:stretch>
            <a:fillRect/>
          </a:stretch>
        </p:blipFill>
        <p:spPr>
          <a:xfrm>
            <a:off x="722876" y="6377113"/>
            <a:ext cx="1160680" cy="230969"/>
          </a:xfrm>
          <a:prstGeom prst="rect">
            <a:avLst/>
          </a:prstGeom>
        </p:spPr>
      </p:pic>
      <p:pic>
        <p:nvPicPr>
          <p:cNvPr id="14" name="object 7">
            <a:extLst>
              <a:ext uri="{FF2B5EF4-FFF2-40B4-BE49-F238E27FC236}">
                <a16:creationId xmlns:a16="http://schemas.microsoft.com/office/drawing/2014/main" id="{DBF5BB71-E57B-C2A9-545C-9232166B9ED9}"/>
              </a:ext>
            </a:extLst>
          </p:cNvPr>
          <p:cNvPicPr/>
          <p:nvPr userDrawn="1"/>
        </p:nvPicPr>
        <p:blipFill>
          <a:blip r:embed="rId13" cstate="print"/>
          <a:stretch>
            <a:fillRect/>
          </a:stretch>
        </p:blipFill>
        <p:spPr>
          <a:xfrm>
            <a:off x="11602948" y="6338934"/>
            <a:ext cx="412140" cy="304625"/>
          </a:xfrm>
          <a:prstGeom prst="rect">
            <a:avLst/>
          </a:prstGeom>
        </p:spPr>
      </p:pic>
      <p:sp>
        <p:nvSpPr>
          <p:cNvPr id="15" name="Slide Number Placeholder 5">
            <a:extLst>
              <a:ext uri="{FF2B5EF4-FFF2-40B4-BE49-F238E27FC236}">
                <a16:creationId xmlns:a16="http://schemas.microsoft.com/office/drawing/2014/main" id="{19F1CD4F-12BE-A8EA-6F96-020FF0B8EAAB}"/>
              </a:ext>
            </a:extLst>
          </p:cNvPr>
          <p:cNvSpPr>
            <a:spLocks noGrp="1"/>
          </p:cNvSpPr>
          <p:nvPr>
            <p:ph type="sldNum" sz="quarter" idx="4"/>
          </p:nvPr>
        </p:nvSpPr>
        <p:spPr>
          <a:xfrm>
            <a:off x="11602948" y="-14857"/>
            <a:ext cx="523349" cy="365125"/>
          </a:xfrm>
          <a:prstGeom prst="rect">
            <a:avLst/>
          </a:prstGeom>
        </p:spPr>
        <p:txBody>
          <a:bodyPr/>
          <a:lstStyle>
            <a:lvl1pPr>
              <a:defRPr b="1">
                <a:solidFill>
                  <a:schemeClr val="bg1"/>
                </a:solidFill>
                <a:latin typeface="Open Sans" pitchFamily="2" charset="0"/>
                <a:ea typeface="Open Sans" pitchFamily="2" charset="0"/>
                <a:cs typeface="Open Sans" pitchFamily="2" charset="0"/>
              </a:defRPr>
            </a:lvl1pPr>
          </a:lstStyle>
          <a:p>
            <a:fld id="{B7B886DB-A2D9-4379-A7BE-E36474F7753C}" type="slidenum">
              <a:rPr lang="nl-BE" smtClean="0"/>
              <a:pPr/>
              <a:t>‹N°›</a:t>
            </a:fld>
            <a:endParaRPr lang="nl-BE" dirty="0"/>
          </a:p>
        </p:txBody>
      </p:sp>
    </p:spTree>
    <p:extLst>
      <p:ext uri="{BB962C8B-B14F-4D97-AF65-F5344CB8AC3E}">
        <p14:creationId xmlns:p14="http://schemas.microsoft.com/office/powerpoint/2010/main" val="2436764894"/>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49" r:id="rId3"/>
    <p:sldLayoutId id="2147483652" r:id="rId4"/>
    <p:sldLayoutId id="2147483653" r:id="rId5"/>
    <p:sldLayoutId id="2147483656" r:id="rId6"/>
    <p:sldLayoutId id="2147483657" r:id="rId7"/>
    <p:sldLayoutId id="2147483658" r:id="rId8"/>
  </p:sldLayoutIdLst>
  <p:hf hdr="0" ftr="0" dt="0"/>
  <p:txStyles>
    <p:titleStyle>
      <a:lvl1pPr algn="l" defTabSz="914400" rtl="0" eaLnBrk="1" latinLnBrk="0" hangingPunct="1">
        <a:lnSpc>
          <a:spcPct val="90000"/>
        </a:lnSpc>
        <a:spcBef>
          <a:spcPct val="0"/>
        </a:spcBef>
        <a:buNone/>
        <a:defRPr sz="4400" kern="1200">
          <a:solidFill>
            <a:srgbClr val="3A81D7"/>
          </a:solidFill>
          <a:latin typeface="Open Sans" pitchFamily="2" charset="0"/>
          <a:ea typeface="Open Sans" pitchFamily="2" charset="0"/>
          <a:cs typeface="Open Sans"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A81D7"/>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microsoft.com/office/2018/10/relationships/comments" Target="../comments/modernComment_108_982D6188.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microsoft.com/office/2018/10/relationships/comments" Target="../comments/modernComment_168_7E1132D4.xml"/><Relationship Id="rId1" Type="http://schemas.openxmlformats.org/officeDocument/2006/relationships/slideLayout" Target="../slideLayouts/slideLayout8.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microsoft.com/office/2018/10/relationships/comments" Target="../comments/modernComment_102_96EA911A.xml"/><Relationship Id="rId1" Type="http://schemas.openxmlformats.org/officeDocument/2006/relationships/slideLayout" Target="../slideLayouts/slideLayout8.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microsoft.com/office/2018/10/relationships/comments" Target="../comments/modernComment_14C_1FFBFE4B.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microsoft.com/office/2018/10/relationships/comments" Target="../comments/modernComment_107_E7BC26BE.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microsoft.com/office/2018/10/relationships/comments" Target="../comments/modernComment_138_C7C70AF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microsoft.com/office/2018/10/relationships/comments" Target="../comments/modernComment_104_116B2440.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hyperlink" Target="https://www.belgiqueenbonnesante.be/fr/donnees-phares-dans-les-soins-de-sante/les-professionnels-de-soins-de-sante/financement" TargetMode="External"/><Relationship Id="rId2" Type="http://schemas.openxmlformats.org/officeDocument/2006/relationships/hyperlink" Target="https://www.health.belgium.be/fr/vue-densemble-donnees-generales-hopitaux" TargetMode="Externa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microsoft.com/office/2018/10/relationships/comments" Target="../comments/modernComment_167_3A99FF6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F3D2D-90AE-5CED-85AC-9A588D3A5260}"/>
              </a:ext>
            </a:extLst>
          </p:cNvPr>
          <p:cNvSpPr>
            <a:spLocks noGrp="1"/>
          </p:cNvSpPr>
          <p:nvPr>
            <p:ph type="title"/>
          </p:nvPr>
        </p:nvSpPr>
        <p:spPr>
          <a:xfrm>
            <a:off x="254228" y="603683"/>
            <a:ext cx="8656092" cy="1455936"/>
          </a:xfrm>
        </p:spPr>
        <p:txBody>
          <a:bodyPr>
            <a:normAutofit/>
          </a:bodyPr>
          <a:lstStyle/>
          <a:p>
            <a:pPr algn="ctr"/>
            <a:r>
              <a:rPr lang="nl-BE" dirty="0"/>
              <a:t>Principes du </a:t>
            </a:r>
            <a:br>
              <a:rPr lang="nl-BE" dirty="0"/>
            </a:br>
            <a:r>
              <a:rPr lang="nl-BE" dirty="0" err="1"/>
              <a:t>financement</a:t>
            </a:r>
            <a:r>
              <a:rPr lang="nl-BE" dirty="0"/>
              <a:t> </a:t>
            </a:r>
            <a:r>
              <a:rPr lang="nl-BE" dirty="0" err="1"/>
              <a:t>actuel</a:t>
            </a:r>
            <a:r>
              <a:rPr lang="nl-BE" dirty="0"/>
              <a:t> des </a:t>
            </a:r>
            <a:r>
              <a:rPr lang="nl-BE" dirty="0" err="1"/>
              <a:t>hôpitaux</a:t>
            </a:r>
            <a:endParaRPr lang="nl-BE" dirty="0"/>
          </a:p>
        </p:txBody>
      </p:sp>
      <p:sp>
        <p:nvSpPr>
          <p:cNvPr id="3" name="Text Placeholder 2">
            <a:extLst>
              <a:ext uri="{FF2B5EF4-FFF2-40B4-BE49-F238E27FC236}">
                <a16:creationId xmlns:a16="http://schemas.microsoft.com/office/drawing/2014/main" id="{42F236A5-F5EA-C998-004A-4684FBC62B69}"/>
              </a:ext>
            </a:extLst>
          </p:cNvPr>
          <p:cNvSpPr>
            <a:spLocks noGrp="1"/>
          </p:cNvSpPr>
          <p:nvPr>
            <p:ph type="body" idx="1"/>
          </p:nvPr>
        </p:nvSpPr>
        <p:spPr>
          <a:xfrm>
            <a:off x="250250" y="5415379"/>
            <a:ext cx="8660070" cy="754602"/>
          </a:xfrm>
        </p:spPr>
        <p:txBody>
          <a:bodyPr>
            <a:normAutofit lnSpcReduction="10000"/>
          </a:bodyPr>
          <a:lstStyle/>
          <a:p>
            <a:pPr algn="r"/>
            <a:r>
              <a:rPr lang="nl-BE" dirty="0"/>
              <a:t>17 </a:t>
            </a:r>
            <a:r>
              <a:rPr lang="nl-BE" dirty="0" err="1"/>
              <a:t>février</a:t>
            </a:r>
            <a:r>
              <a:rPr lang="nl-BE" dirty="0"/>
              <a:t> 2024</a:t>
            </a:r>
          </a:p>
          <a:p>
            <a:pPr algn="r"/>
            <a:r>
              <a:rPr lang="nl-BE" dirty="0"/>
              <a:t>Annick Poncé</a:t>
            </a:r>
          </a:p>
        </p:txBody>
      </p:sp>
    </p:spTree>
    <p:extLst>
      <p:ext uri="{BB962C8B-B14F-4D97-AF65-F5344CB8AC3E}">
        <p14:creationId xmlns:p14="http://schemas.microsoft.com/office/powerpoint/2010/main" val="973943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01B089-79D6-1AD8-42C5-84FCFD816E5F}"/>
              </a:ext>
            </a:extLst>
          </p:cNvPr>
          <p:cNvSpPr txBox="1"/>
          <p:nvPr/>
        </p:nvSpPr>
        <p:spPr>
          <a:xfrm>
            <a:off x="297596" y="325332"/>
            <a:ext cx="11894404" cy="646331"/>
          </a:xfrm>
          <a:prstGeom prst="rect">
            <a:avLst/>
          </a:prstGeom>
          <a:noFill/>
        </p:spPr>
        <p:txBody>
          <a:bodyPr wrap="square">
            <a:spAutoFit/>
          </a:bodyPr>
          <a:lstStyle/>
          <a:p>
            <a:r>
              <a:rPr lang="fr-BE" dirty="0">
                <a:solidFill>
                  <a:schemeClr val="bg2">
                    <a:lumMod val="25000"/>
                  </a:schemeClr>
                </a:solidFill>
                <a:latin typeface="Open Sans" pitchFamily="2" charset="0"/>
                <a:ea typeface="Open Sans" pitchFamily="2" charset="0"/>
                <a:cs typeface="Open Sans" pitchFamily="2" charset="0"/>
              </a:rPr>
              <a:t>COMPTE DE RESULTAT APRES REPARTITION </a:t>
            </a:r>
            <a:r>
              <a:rPr lang="fr-BE" dirty="0">
                <a:solidFill>
                  <a:schemeClr val="tx1">
                    <a:lumMod val="50000"/>
                    <a:lumOff val="50000"/>
                  </a:schemeClr>
                </a:solidFill>
                <a:latin typeface="Open Sans" pitchFamily="2" charset="0"/>
                <a:ea typeface="Open Sans" pitchFamily="2" charset="0"/>
                <a:cs typeface="Open Sans" pitchFamily="2" charset="0"/>
              </a:rPr>
              <a:t>[M€]</a:t>
            </a:r>
          </a:p>
          <a:p>
            <a:r>
              <a:rPr lang="fr-BE" i="1" dirty="0">
                <a:solidFill>
                  <a:schemeClr val="tx1">
                    <a:lumMod val="75000"/>
                    <a:lumOff val="25000"/>
                  </a:schemeClr>
                </a:solidFill>
                <a:latin typeface="Open Sans" pitchFamily="2" charset="0"/>
                <a:ea typeface="Open Sans" pitchFamily="2" charset="0"/>
                <a:cs typeface="Open Sans" pitchFamily="2" charset="0"/>
              </a:rPr>
              <a:t>– ANNEE 2021, tous les hôpitaux</a:t>
            </a:r>
            <a:r>
              <a:rPr lang="fr-BE" dirty="0">
                <a:solidFill>
                  <a:schemeClr val="bg2">
                    <a:lumMod val="25000"/>
                  </a:schemeClr>
                </a:solidFill>
                <a:latin typeface="Open Sans" pitchFamily="2" charset="0"/>
                <a:ea typeface="Open Sans" pitchFamily="2" charset="0"/>
                <a:cs typeface="Open Sans" pitchFamily="2" charset="0"/>
              </a:rPr>
              <a:t>	</a:t>
            </a:r>
            <a:endParaRPr lang="fr-BE" dirty="0">
              <a:solidFill>
                <a:schemeClr val="bg2">
                  <a:lumMod val="50000"/>
                </a:schemeClr>
              </a:solidFill>
              <a:latin typeface="Open Sans" pitchFamily="2" charset="0"/>
              <a:ea typeface="Open Sans" pitchFamily="2" charset="0"/>
              <a:cs typeface="Open Sans" pitchFamily="2" charset="0"/>
            </a:endParaRPr>
          </a:p>
        </p:txBody>
      </p:sp>
      <p:pic>
        <p:nvPicPr>
          <p:cNvPr id="5" name="Picture 4">
            <a:extLst>
              <a:ext uri="{FF2B5EF4-FFF2-40B4-BE49-F238E27FC236}">
                <a16:creationId xmlns:a16="http://schemas.microsoft.com/office/drawing/2014/main" id="{6FB619A2-207B-721D-1947-3E38EBD406DF}"/>
              </a:ext>
            </a:extLst>
          </p:cNvPr>
          <p:cNvPicPr>
            <a:picLocks noChangeAspect="1"/>
          </p:cNvPicPr>
          <p:nvPr/>
        </p:nvPicPr>
        <p:blipFill>
          <a:blip r:embed="rId2"/>
          <a:stretch>
            <a:fillRect/>
          </a:stretch>
        </p:blipFill>
        <p:spPr>
          <a:xfrm>
            <a:off x="1452880" y="1115060"/>
            <a:ext cx="7937680" cy="5663675"/>
          </a:xfrm>
          <a:prstGeom prst="rect">
            <a:avLst/>
          </a:prstGeom>
        </p:spPr>
      </p:pic>
      <p:sp>
        <p:nvSpPr>
          <p:cNvPr id="6" name="TextBox 5">
            <a:extLst>
              <a:ext uri="{FF2B5EF4-FFF2-40B4-BE49-F238E27FC236}">
                <a16:creationId xmlns:a16="http://schemas.microsoft.com/office/drawing/2014/main" id="{F6571080-3A5C-7E72-783E-4DD652092887}"/>
              </a:ext>
            </a:extLst>
          </p:cNvPr>
          <p:cNvSpPr txBox="1"/>
          <p:nvPr/>
        </p:nvSpPr>
        <p:spPr>
          <a:xfrm>
            <a:off x="9042400" y="720196"/>
            <a:ext cx="2763520" cy="646331"/>
          </a:xfrm>
          <a:prstGeom prst="rect">
            <a:avLst/>
          </a:prstGeom>
          <a:noFill/>
        </p:spPr>
        <p:txBody>
          <a:bodyPr wrap="square" rtlCol="0">
            <a:spAutoFit/>
          </a:bodyPr>
          <a:lstStyle/>
          <a:p>
            <a:pPr algn="ctr"/>
            <a:r>
              <a:rPr lang="fr-BE" dirty="0">
                <a:solidFill>
                  <a:schemeClr val="bg2">
                    <a:lumMod val="25000"/>
                  </a:schemeClr>
                </a:solidFill>
              </a:rPr>
              <a:t>CHIFFRE D’AFFAIRES TOTAL</a:t>
            </a:r>
          </a:p>
          <a:p>
            <a:pPr algn="ctr"/>
            <a:r>
              <a:rPr lang="en-US" b="1" dirty="0">
                <a:solidFill>
                  <a:schemeClr val="tx1">
                    <a:lumMod val="75000"/>
                    <a:lumOff val="25000"/>
                  </a:schemeClr>
                </a:solidFill>
              </a:rPr>
              <a:t>23.887,52 M€</a:t>
            </a:r>
          </a:p>
        </p:txBody>
      </p:sp>
      <p:sp>
        <p:nvSpPr>
          <p:cNvPr id="8" name="TextBox 7">
            <a:extLst>
              <a:ext uri="{FF2B5EF4-FFF2-40B4-BE49-F238E27FC236}">
                <a16:creationId xmlns:a16="http://schemas.microsoft.com/office/drawing/2014/main" id="{A9561E16-3055-2A13-F97F-946A9CC0B100}"/>
              </a:ext>
            </a:extLst>
          </p:cNvPr>
          <p:cNvSpPr txBox="1"/>
          <p:nvPr/>
        </p:nvSpPr>
        <p:spPr>
          <a:xfrm>
            <a:off x="297597" y="6409557"/>
            <a:ext cx="2503844" cy="246221"/>
          </a:xfrm>
          <a:prstGeom prst="rect">
            <a:avLst/>
          </a:prstGeom>
          <a:noFill/>
        </p:spPr>
        <p:txBody>
          <a:bodyPr wrap="square" rtlCol="0">
            <a:spAutoFit/>
          </a:bodyPr>
          <a:lstStyle>
            <a:defPPr>
              <a:defRPr lang="en-US"/>
            </a:defPPr>
            <a:lvl1pPr algn="r">
              <a:defRPr sz="1050">
                <a:solidFill>
                  <a:schemeClr val="bg2">
                    <a:lumMod val="50000"/>
                  </a:schemeClr>
                </a:solidFill>
              </a:defRPr>
            </a:lvl1pPr>
          </a:lstStyle>
          <a:p>
            <a:pPr algn="l"/>
            <a:r>
              <a:rPr lang="fr-BE" sz="1000" dirty="0">
                <a:latin typeface="Open Sans" pitchFamily="2" charset="0"/>
                <a:ea typeface="Open Sans" pitchFamily="2" charset="0"/>
                <a:cs typeface="Open Sans" pitchFamily="2" charset="0"/>
              </a:rPr>
              <a:t>Données FINHOSTA 2021</a:t>
            </a:r>
          </a:p>
        </p:txBody>
      </p:sp>
    </p:spTree>
    <p:extLst>
      <p:ext uri="{BB962C8B-B14F-4D97-AF65-F5344CB8AC3E}">
        <p14:creationId xmlns:p14="http://schemas.microsoft.com/office/powerpoint/2010/main" val="1645451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5794C-45C2-C732-D9B2-75295137D601}"/>
              </a:ext>
            </a:extLst>
          </p:cNvPr>
          <p:cNvSpPr>
            <a:spLocks noGrp="1"/>
          </p:cNvSpPr>
          <p:nvPr>
            <p:ph type="title"/>
          </p:nvPr>
        </p:nvSpPr>
        <p:spPr/>
        <p:txBody>
          <a:bodyPr/>
          <a:lstStyle/>
          <a:p>
            <a:r>
              <a:rPr lang="nl-BE" dirty="0"/>
              <a:t>Les sources de </a:t>
            </a:r>
            <a:r>
              <a:rPr lang="nl-BE" dirty="0" err="1"/>
              <a:t>financement</a:t>
            </a:r>
            <a:endParaRPr lang="nl-BE" dirty="0"/>
          </a:p>
        </p:txBody>
      </p:sp>
      <p:sp>
        <p:nvSpPr>
          <p:cNvPr id="10" name="Espace réservé du contenu 9">
            <a:extLst>
              <a:ext uri="{FF2B5EF4-FFF2-40B4-BE49-F238E27FC236}">
                <a16:creationId xmlns:a16="http://schemas.microsoft.com/office/drawing/2014/main" id="{5C1720E9-6A60-0B29-8F29-9A1D8F1F96FE}"/>
              </a:ext>
            </a:extLst>
          </p:cNvPr>
          <p:cNvSpPr>
            <a:spLocks noGrp="1"/>
          </p:cNvSpPr>
          <p:nvPr>
            <p:ph idx="1"/>
          </p:nvPr>
        </p:nvSpPr>
        <p:spPr/>
        <p:txBody>
          <a:bodyPr/>
          <a:lstStyle/>
          <a:p>
            <a:r>
              <a:rPr lang="fr-BE" dirty="0"/>
              <a:t>Qui paie ?</a:t>
            </a:r>
          </a:p>
          <a:p>
            <a:pPr marL="0" indent="0">
              <a:buNone/>
            </a:pPr>
            <a:endParaRPr lang="fr-BE" dirty="0"/>
          </a:p>
          <a:p>
            <a:pPr marL="0" indent="0">
              <a:buNone/>
            </a:pPr>
            <a:r>
              <a:rPr lang="fr-BE" dirty="0"/>
              <a:t>- L’Etat Fédéral</a:t>
            </a:r>
          </a:p>
          <a:p>
            <a:pPr marL="0" indent="0">
              <a:buNone/>
            </a:pPr>
            <a:r>
              <a:rPr lang="fr-BE" dirty="0"/>
              <a:t>- L’ INAMI</a:t>
            </a:r>
          </a:p>
          <a:p>
            <a:pPr marL="0" indent="0">
              <a:buNone/>
            </a:pPr>
            <a:r>
              <a:rPr lang="fr-BE" dirty="0"/>
              <a:t>- Les Régions et les Communautés</a:t>
            </a:r>
          </a:p>
          <a:p>
            <a:pPr marL="0" indent="0">
              <a:buNone/>
            </a:pPr>
            <a:r>
              <a:rPr lang="fr-BE" dirty="0"/>
              <a:t>- Les prestataires</a:t>
            </a:r>
          </a:p>
          <a:p>
            <a:pPr marL="0" indent="0">
              <a:buNone/>
            </a:pPr>
            <a:r>
              <a:rPr lang="fr-BE" dirty="0"/>
              <a:t>- Les patients</a:t>
            </a:r>
          </a:p>
          <a:p>
            <a:pPr marL="0" indent="0">
              <a:buNone/>
            </a:pPr>
            <a:r>
              <a:rPr lang="fr-BE" dirty="0"/>
              <a:t>- Autres Tiers (Fondation, …)</a:t>
            </a:r>
          </a:p>
          <a:p>
            <a:pPr marL="0" indent="0">
              <a:buNone/>
            </a:pPr>
            <a:endParaRPr lang="fr-BE" dirty="0"/>
          </a:p>
          <a:p>
            <a:pPr marL="0" indent="0">
              <a:buNone/>
            </a:pPr>
            <a:endParaRPr lang="fr-BE" dirty="0"/>
          </a:p>
        </p:txBody>
      </p:sp>
      <p:sp>
        <p:nvSpPr>
          <p:cNvPr id="4" name="Slide Number Placeholder 3">
            <a:extLst>
              <a:ext uri="{FF2B5EF4-FFF2-40B4-BE49-F238E27FC236}">
                <a16:creationId xmlns:a16="http://schemas.microsoft.com/office/drawing/2014/main" id="{A55D8B33-4875-D360-32A0-A84FE80C42CE}"/>
              </a:ext>
            </a:extLst>
          </p:cNvPr>
          <p:cNvSpPr>
            <a:spLocks noGrp="1"/>
          </p:cNvSpPr>
          <p:nvPr>
            <p:ph type="sldNum" sz="quarter" idx="4"/>
          </p:nvPr>
        </p:nvSpPr>
        <p:spPr/>
        <p:txBody>
          <a:bodyPr/>
          <a:lstStyle/>
          <a:p>
            <a:fld id="{B7B886DB-A2D9-4379-A7BE-E36474F7753C}" type="slidenum">
              <a:rPr lang="nl-BE" smtClean="0"/>
              <a:pPr/>
              <a:t>11</a:t>
            </a:fld>
            <a:endParaRPr lang="nl-BE" dirty="0"/>
          </a:p>
        </p:txBody>
      </p:sp>
    </p:spTree>
    <p:extLst>
      <p:ext uri="{BB962C8B-B14F-4D97-AF65-F5344CB8AC3E}">
        <p14:creationId xmlns:p14="http://schemas.microsoft.com/office/powerpoint/2010/main" val="4139197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65D75194-8D8D-2D36-5D27-30B71838746E}"/>
              </a:ext>
            </a:extLst>
          </p:cNvPr>
          <p:cNvSpPr>
            <a:spLocks noGrp="1"/>
          </p:cNvSpPr>
          <p:nvPr>
            <p:ph type="subTitle" idx="1"/>
          </p:nvPr>
        </p:nvSpPr>
        <p:spPr>
          <a:xfrm>
            <a:off x="1209166" y="1886546"/>
            <a:ext cx="9144000" cy="3324645"/>
          </a:xfrm>
        </p:spPr>
        <p:txBody>
          <a:bodyPr>
            <a:normAutofit/>
          </a:bodyPr>
          <a:lstStyle/>
          <a:p>
            <a:pPr algn="l">
              <a:buFont typeface="Arial" panose="020B0604020202020204" pitchFamily="34" charset="0"/>
              <a:buChar char="•"/>
            </a:pPr>
            <a:endParaRPr lang="fr-BE" b="0" dirty="0">
              <a:solidFill>
                <a:srgbClr val="09181B"/>
              </a:solidFill>
            </a:endParaRPr>
          </a:p>
          <a:p>
            <a:pPr algn="l">
              <a:buFont typeface="Arial" panose="020B0604020202020204" pitchFamily="34" charset="0"/>
              <a:buChar char="•"/>
            </a:pPr>
            <a:endParaRPr lang="fr-BE" b="0" i="0" dirty="0">
              <a:solidFill>
                <a:srgbClr val="09181B"/>
              </a:solidFill>
              <a:effectLst/>
              <a:latin typeface="Open Sans" pitchFamily="2" charset="0"/>
            </a:endParaRPr>
          </a:p>
          <a:p>
            <a:endParaRPr lang="nl-BE" dirty="0"/>
          </a:p>
        </p:txBody>
      </p:sp>
      <p:sp>
        <p:nvSpPr>
          <p:cNvPr id="2" name="Title 1">
            <a:extLst>
              <a:ext uri="{FF2B5EF4-FFF2-40B4-BE49-F238E27FC236}">
                <a16:creationId xmlns:a16="http://schemas.microsoft.com/office/drawing/2014/main" id="{51C7C2E2-0025-EBBD-8D48-BA2E234C56BB}"/>
              </a:ext>
            </a:extLst>
          </p:cNvPr>
          <p:cNvSpPr>
            <a:spLocks noGrp="1"/>
          </p:cNvSpPr>
          <p:nvPr>
            <p:ph type="ctrTitle"/>
          </p:nvPr>
        </p:nvSpPr>
        <p:spPr/>
        <p:txBody>
          <a:bodyPr/>
          <a:lstStyle/>
          <a:p>
            <a:r>
              <a:rPr lang="nl-BE" dirty="0"/>
              <a:t>Les </a:t>
            </a:r>
            <a:r>
              <a:rPr lang="nl-BE" dirty="0" err="1"/>
              <a:t>Honoraires</a:t>
            </a:r>
            <a:endParaRPr lang="nl-BE" dirty="0"/>
          </a:p>
        </p:txBody>
      </p:sp>
      <p:pic>
        <p:nvPicPr>
          <p:cNvPr id="5122" name="Picture 2" descr="Épinglé sur Maternelle">
            <a:extLst>
              <a:ext uri="{FF2B5EF4-FFF2-40B4-BE49-F238E27FC236}">
                <a16:creationId xmlns:a16="http://schemas.microsoft.com/office/drawing/2014/main" id="{7F80F777-A5D6-3031-87BD-3E9EEF0CA0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2113" y="3724275"/>
            <a:ext cx="23717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716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78FC25-B600-F615-59E5-188E2C7CD1D5}"/>
              </a:ext>
            </a:extLst>
          </p:cNvPr>
          <p:cNvSpPr>
            <a:spLocks noGrp="1"/>
          </p:cNvSpPr>
          <p:nvPr>
            <p:ph type="title"/>
          </p:nvPr>
        </p:nvSpPr>
        <p:spPr/>
        <p:txBody>
          <a:bodyPr/>
          <a:lstStyle/>
          <a:p>
            <a:r>
              <a:rPr lang="fr-BE" dirty="0"/>
              <a:t>Honoraires</a:t>
            </a:r>
          </a:p>
        </p:txBody>
      </p:sp>
      <p:sp>
        <p:nvSpPr>
          <p:cNvPr id="3" name="Espace réservé du contenu 2">
            <a:extLst>
              <a:ext uri="{FF2B5EF4-FFF2-40B4-BE49-F238E27FC236}">
                <a16:creationId xmlns:a16="http://schemas.microsoft.com/office/drawing/2014/main" id="{AB301152-FB94-122D-A4B2-78381586E8C1}"/>
              </a:ext>
            </a:extLst>
          </p:cNvPr>
          <p:cNvSpPr>
            <a:spLocks noGrp="1"/>
          </p:cNvSpPr>
          <p:nvPr>
            <p:ph idx="1"/>
          </p:nvPr>
        </p:nvSpPr>
        <p:spPr/>
        <p:txBody>
          <a:bodyPr>
            <a:normAutofit fontScale="77500" lnSpcReduction="20000"/>
          </a:bodyPr>
          <a:lstStyle/>
          <a:p>
            <a:pPr algn="l"/>
            <a:r>
              <a:rPr lang="fr-BE" b="0" i="0" dirty="0">
                <a:solidFill>
                  <a:srgbClr val="2D3235"/>
                </a:solidFill>
                <a:effectLst/>
                <a:latin typeface="Open Sans" pitchFamily="2" charset="0"/>
              </a:rPr>
              <a:t>Honoraires forfaitaires dans les hôpitaux</a:t>
            </a:r>
          </a:p>
          <a:p>
            <a:pPr marL="0" indent="0" algn="l">
              <a:buNone/>
            </a:pPr>
            <a:r>
              <a:rPr lang="fr-BE" dirty="0">
                <a:solidFill>
                  <a:srgbClr val="2D3235"/>
                </a:solidFill>
              </a:rPr>
              <a:t>=&gt; Biologie clinique</a:t>
            </a:r>
          </a:p>
          <a:p>
            <a:pPr marL="0" indent="0" algn="l">
              <a:buNone/>
            </a:pPr>
            <a:r>
              <a:rPr lang="fr-BE" b="0" i="0" dirty="0">
                <a:solidFill>
                  <a:srgbClr val="2D3235"/>
                </a:solidFill>
                <a:effectLst/>
                <a:latin typeface="Open Sans" pitchFamily="2" charset="0"/>
              </a:rPr>
              <a:t>=&gt; imagerie médicale</a:t>
            </a:r>
          </a:p>
          <a:p>
            <a:pPr marL="0" indent="0" algn="l">
              <a:buNone/>
            </a:pPr>
            <a:endParaRPr lang="fr-BE" b="0" i="0" dirty="0">
              <a:solidFill>
                <a:srgbClr val="2D3235"/>
              </a:solidFill>
              <a:effectLst/>
              <a:latin typeface="Open Sans" pitchFamily="2" charset="0"/>
            </a:endParaRPr>
          </a:p>
          <a:p>
            <a:pPr marL="0" indent="0" algn="l">
              <a:buNone/>
            </a:pPr>
            <a:r>
              <a:rPr lang="fr-BE" b="0" i="0" dirty="0">
                <a:solidFill>
                  <a:srgbClr val="2D3235"/>
                </a:solidFill>
                <a:effectLst/>
                <a:latin typeface="Open Sans" pitchFamily="2" charset="0"/>
              </a:rPr>
              <a:t>Certaines prestations de santé ne sont pas reprises dans la nomenclature mais ont reçu un pseudocode de la nomenclature. C’est le cas pour quelques honoraires forfaitaires en milieu hospitalier. La valeur (montant à facturer) de cette prestation est différente selon l’hôpital concerné.</a:t>
            </a:r>
          </a:p>
          <a:p>
            <a:pPr marL="0" indent="0" algn="l">
              <a:buNone/>
            </a:pPr>
            <a:endParaRPr lang="fr-BE" b="0" i="0" dirty="0">
              <a:solidFill>
                <a:srgbClr val="2D3235"/>
              </a:solidFill>
              <a:effectLst/>
              <a:latin typeface="Open Sans" pitchFamily="2" charset="0"/>
            </a:endParaRPr>
          </a:p>
          <a:p>
            <a:r>
              <a:rPr lang="fr-BE" b="0" i="0" dirty="0">
                <a:solidFill>
                  <a:srgbClr val="2D3235"/>
                </a:solidFill>
                <a:effectLst/>
                <a:latin typeface="Open Sans" pitchFamily="2" charset="0"/>
              </a:rPr>
              <a:t>Système de financement des soins à basse variabilité (introduit en 2019)  permet de financer les soins qui varient peu d'un patient à l'autre, en fixant les mêmes montants dans tous les hôpitaux concernés.</a:t>
            </a:r>
            <a:endParaRPr lang="fr-BE" dirty="0"/>
          </a:p>
        </p:txBody>
      </p:sp>
      <p:sp>
        <p:nvSpPr>
          <p:cNvPr id="4" name="Espace réservé du numéro de diapositive 3">
            <a:extLst>
              <a:ext uri="{FF2B5EF4-FFF2-40B4-BE49-F238E27FC236}">
                <a16:creationId xmlns:a16="http://schemas.microsoft.com/office/drawing/2014/main" id="{79A13FE5-A633-D4C0-6610-CB0C49114843}"/>
              </a:ext>
            </a:extLst>
          </p:cNvPr>
          <p:cNvSpPr>
            <a:spLocks noGrp="1"/>
          </p:cNvSpPr>
          <p:nvPr>
            <p:ph type="sldNum" sz="quarter" idx="4"/>
          </p:nvPr>
        </p:nvSpPr>
        <p:spPr/>
        <p:txBody>
          <a:bodyPr/>
          <a:lstStyle/>
          <a:p>
            <a:fld id="{B7B886DB-A2D9-4379-A7BE-E36474F7753C}" type="slidenum">
              <a:rPr lang="nl-BE" smtClean="0"/>
              <a:pPr/>
              <a:t>13</a:t>
            </a:fld>
            <a:endParaRPr lang="nl-BE" dirty="0"/>
          </a:p>
        </p:txBody>
      </p:sp>
    </p:spTree>
    <p:extLst>
      <p:ext uri="{BB962C8B-B14F-4D97-AF65-F5344CB8AC3E}">
        <p14:creationId xmlns:p14="http://schemas.microsoft.com/office/powerpoint/2010/main" val="2335150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0B82EE-BE45-17DB-2D8B-1598E2193CB6}"/>
              </a:ext>
            </a:extLst>
          </p:cNvPr>
          <p:cNvSpPr>
            <a:spLocks noGrp="1"/>
          </p:cNvSpPr>
          <p:nvPr>
            <p:ph type="title"/>
          </p:nvPr>
        </p:nvSpPr>
        <p:spPr>
          <a:xfrm>
            <a:off x="838200" y="681037"/>
            <a:ext cx="10515600" cy="961332"/>
          </a:xfrm>
        </p:spPr>
        <p:txBody>
          <a:bodyPr>
            <a:normAutofit fontScale="90000"/>
          </a:bodyPr>
          <a:lstStyle/>
          <a:p>
            <a:pPr algn="ctr"/>
            <a:br>
              <a:rPr lang="fr-BE" dirty="0"/>
            </a:br>
            <a:endParaRPr lang="fr-BE" dirty="0"/>
          </a:p>
        </p:txBody>
      </p:sp>
      <p:sp>
        <p:nvSpPr>
          <p:cNvPr id="3" name="Espace réservé du contenu 2">
            <a:extLst>
              <a:ext uri="{FF2B5EF4-FFF2-40B4-BE49-F238E27FC236}">
                <a16:creationId xmlns:a16="http://schemas.microsoft.com/office/drawing/2014/main" id="{7DA1846B-6BA7-9279-F476-D0FCDF32F8DA}"/>
              </a:ext>
            </a:extLst>
          </p:cNvPr>
          <p:cNvSpPr>
            <a:spLocks noGrp="1"/>
          </p:cNvSpPr>
          <p:nvPr>
            <p:ph sz="half" idx="1"/>
          </p:nvPr>
        </p:nvSpPr>
        <p:spPr>
          <a:xfrm>
            <a:off x="838199" y="1429306"/>
            <a:ext cx="8385699" cy="1553592"/>
          </a:xfrm>
        </p:spPr>
        <p:txBody>
          <a:bodyPr/>
          <a:lstStyle/>
          <a:p>
            <a:pPr marL="0" indent="0">
              <a:buNone/>
            </a:pPr>
            <a:endParaRPr lang="fr-BE" dirty="0"/>
          </a:p>
          <a:p>
            <a:pPr marL="0" indent="0">
              <a:buNone/>
            </a:pPr>
            <a:r>
              <a:rPr lang="fr-BE" dirty="0"/>
              <a:t>Perception - facturation- rétrocession </a:t>
            </a:r>
          </a:p>
        </p:txBody>
      </p:sp>
      <p:sp>
        <p:nvSpPr>
          <p:cNvPr id="5" name="Espace réservé du numéro de diapositive 4">
            <a:extLst>
              <a:ext uri="{FF2B5EF4-FFF2-40B4-BE49-F238E27FC236}">
                <a16:creationId xmlns:a16="http://schemas.microsoft.com/office/drawing/2014/main" id="{D147398D-A7FF-B97B-282D-6721AAC2CFB0}"/>
              </a:ext>
            </a:extLst>
          </p:cNvPr>
          <p:cNvSpPr>
            <a:spLocks noGrp="1"/>
          </p:cNvSpPr>
          <p:nvPr>
            <p:ph type="sldNum" sz="quarter" idx="4"/>
          </p:nvPr>
        </p:nvSpPr>
        <p:spPr/>
        <p:txBody>
          <a:bodyPr/>
          <a:lstStyle/>
          <a:p>
            <a:fld id="{B7B886DB-A2D9-4379-A7BE-E36474F7753C}" type="slidenum">
              <a:rPr lang="nl-BE" smtClean="0"/>
              <a:pPr/>
              <a:t>14</a:t>
            </a:fld>
            <a:endParaRPr lang="nl-BE" dirty="0"/>
          </a:p>
        </p:txBody>
      </p:sp>
      <p:pic>
        <p:nvPicPr>
          <p:cNvPr id="2054" name="Picture 6" descr="Le Médecin Porte Un Sac D'argent Illustration Stock - Illustration du  abondance, compétence: 13341607">
            <a:extLst>
              <a:ext uri="{FF2B5EF4-FFF2-40B4-BE49-F238E27FC236}">
                <a16:creationId xmlns:a16="http://schemas.microsoft.com/office/drawing/2014/main" id="{3D90D009-73B5-C877-FFF8-F5A4BDDB07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675" y="2850411"/>
            <a:ext cx="2533651" cy="271077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âtiment De L'hôpital De Dessin Animé. Clinique D'urgence, Hélicoptère  D'aide Médicale D'urgence Et Voiture D'ambulance. Illustration Du Centre De  L'infirmerie | Vecteur Premium">
            <a:extLst>
              <a:ext uri="{FF2B5EF4-FFF2-40B4-BE49-F238E27FC236}">
                <a16:creationId xmlns:a16="http://schemas.microsoft.com/office/drawing/2014/main" id="{3FCD2090-518B-A263-A3B2-C5668784D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76" y="3114675"/>
            <a:ext cx="4186238" cy="2314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81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65D75194-8D8D-2D36-5D27-30B71838746E}"/>
              </a:ext>
            </a:extLst>
          </p:cNvPr>
          <p:cNvSpPr>
            <a:spLocks noGrp="1"/>
          </p:cNvSpPr>
          <p:nvPr>
            <p:ph type="subTitle" idx="1"/>
          </p:nvPr>
        </p:nvSpPr>
        <p:spPr>
          <a:xfrm>
            <a:off x="1209166" y="1886546"/>
            <a:ext cx="9144000" cy="3324645"/>
          </a:xfrm>
        </p:spPr>
        <p:txBody>
          <a:bodyPr>
            <a:normAutofit/>
          </a:bodyPr>
          <a:lstStyle/>
          <a:p>
            <a:pPr algn="l">
              <a:buFont typeface="Arial" panose="020B0604020202020204" pitchFamily="34" charset="0"/>
              <a:buChar char="•"/>
            </a:pPr>
            <a:endParaRPr lang="fr-BE" b="0" dirty="0">
              <a:solidFill>
                <a:srgbClr val="09181B"/>
              </a:solidFill>
            </a:endParaRPr>
          </a:p>
          <a:p>
            <a:pPr algn="l">
              <a:buFont typeface="Arial" panose="020B0604020202020204" pitchFamily="34" charset="0"/>
              <a:buChar char="•"/>
            </a:pPr>
            <a:endParaRPr lang="fr-BE" b="0" i="0" dirty="0">
              <a:solidFill>
                <a:srgbClr val="09181B"/>
              </a:solidFill>
              <a:effectLst/>
              <a:latin typeface="Open Sans" pitchFamily="2" charset="0"/>
            </a:endParaRPr>
          </a:p>
          <a:p>
            <a:endParaRPr lang="nl-BE" dirty="0"/>
          </a:p>
        </p:txBody>
      </p:sp>
      <p:sp>
        <p:nvSpPr>
          <p:cNvPr id="2" name="Title 1">
            <a:extLst>
              <a:ext uri="{FF2B5EF4-FFF2-40B4-BE49-F238E27FC236}">
                <a16:creationId xmlns:a16="http://schemas.microsoft.com/office/drawing/2014/main" id="{51C7C2E2-0025-EBBD-8D48-BA2E234C56BB}"/>
              </a:ext>
            </a:extLst>
          </p:cNvPr>
          <p:cNvSpPr>
            <a:spLocks noGrp="1"/>
          </p:cNvSpPr>
          <p:nvPr>
            <p:ph type="ctrTitle"/>
          </p:nvPr>
        </p:nvSpPr>
        <p:spPr/>
        <p:txBody>
          <a:bodyPr/>
          <a:lstStyle/>
          <a:p>
            <a:r>
              <a:rPr lang="nl-BE" dirty="0"/>
              <a:t>Le BMF (Budget des </a:t>
            </a:r>
            <a:r>
              <a:rPr lang="nl-BE" dirty="0" err="1"/>
              <a:t>Moyens</a:t>
            </a:r>
            <a:r>
              <a:rPr lang="nl-BE" dirty="0"/>
              <a:t> Financiers)</a:t>
            </a:r>
          </a:p>
        </p:txBody>
      </p:sp>
      <p:pic>
        <p:nvPicPr>
          <p:cNvPr id="6146" name="Picture 2" descr="Bâtiment De L'hôpital Pour L'illustration Vectorielle De Fond De Dessin  Animé De Soins De Santé Avec, Voiture D'ambulance, Médecin, Patient,  Infirmières Et Extérieur De La Clinique Médicale Clip Art Libres De Droits,">
            <a:extLst>
              <a:ext uri="{FF2B5EF4-FFF2-40B4-BE49-F238E27FC236}">
                <a16:creationId xmlns:a16="http://schemas.microsoft.com/office/drawing/2014/main" id="{BBC1959C-A733-0EDC-A73F-0B9E4A5058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0" y="4038600"/>
            <a:ext cx="2867025"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862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1E52FED4-2F3D-B79A-E7BC-57E3BE758355}"/>
              </a:ext>
            </a:extLst>
          </p:cNvPr>
          <p:cNvSpPr>
            <a:spLocks noGrp="1"/>
          </p:cNvSpPr>
          <p:nvPr>
            <p:ph type="title"/>
          </p:nvPr>
        </p:nvSpPr>
        <p:spPr/>
        <p:txBody>
          <a:bodyPr>
            <a:normAutofit/>
          </a:bodyPr>
          <a:lstStyle/>
          <a:p>
            <a:r>
              <a:rPr lang="fr-BE" dirty="0"/>
              <a:t>Budget Global et Budget des Moyens Financiers</a:t>
            </a:r>
          </a:p>
        </p:txBody>
      </p:sp>
      <p:sp>
        <p:nvSpPr>
          <p:cNvPr id="2" name="Espace réservé du contenu 1">
            <a:extLst>
              <a:ext uri="{FF2B5EF4-FFF2-40B4-BE49-F238E27FC236}">
                <a16:creationId xmlns:a16="http://schemas.microsoft.com/office/drawing/2014/main" id="{7F2E2E38-EF51-9962-F84C-A2608C699FD8}"/>
              </a:ext>
            </a:extLst>
          </p:cNvPr>
          <p:cNvSpPr>
            <a:spLocks noGrp="1"/>
          </p:cNvSpPr>
          <p:nvPr>
            <p:ph idx="1"/>
          </p:nvPr>
        </p:nvSpPr>
        <p:spPr/>
        <p:txBody>
          <a:bodyPr/>
          <a:lstStyle/>
          <a:p>
            <a:pPr marL="0" indent="0">
              <a:buNone/>
            </a:pPr>
            <a:r>
              <a:rPr lang="fr-BE" b="0" i="0" dirty="0">
                <a:solidFill>
                  <a:srgbClr val="22262A"/>
                </a:solidFill>
                <a:effectLst/>
              </a:rPr>
              <a:t>Le financement d’un hôpital via le budget des moyens financiers provient de la répartition individuelle du budget global des hôpitaux entre tous les hôpitaux</a:t>
            </a:r>
            <a:r>
              <a:rPr lang="fr-BE" u="sng" baseline="30000" dirty="0"/>
              <a:t>[</a:t>
            </a:r>
            <a:r>
              <a:rPr lang="fr-BE" b="0" i="0" dirty="0">
                <a:solidFill>
                  <a:srgbClr val="22262A"/>
                </a:solidFill>
                <a:effectLst/>
              </a:rPr>
              <a:t>. </a:t>
            </a:r>
          </a:p>
          <a:p>
            <a:pPr marL="0" indent="0">
              <a:buNone/>
            </a:pPr>
            <a:endParaRPr lang="fr-BE" dirty="0">
              <a:solidFill>
                <a:srgbClr val="22262A"/>
              </a:solidFill>
            </a:endParaRPr>
          </a:p>
          <a:p>
            <a:pPr marL="0" indent="0">
              <a:buNone/>
            </a:pPr>
            <a:r>
              <a:rPr lang="fr-BE" b="0" i="0" dirty="0">
                <a:solidFill>
                  <a:srgbClr val="22262A"/>
                </a:solidFill>
                <a:effectLst/>
              </a:rPr>
              <a:t>En janvier 2024, ce budget global a été fixé à un montant maximum de </a:t>
            </a:r>
            <a:r>
              <a:rPr lang="fr-FR" sz="2800" dirty="0">
                <a:effectLst/>
              </a:rPr>
              <a:t>à 11.735.399.368 euros.</a:t>
            </a:r>
          </a:p>
          <a:p>
            <a:pPr marL="0" indent="0">
              <a:buNone/>
            </a:pPr>
            <a:endParaRPr lang="fr-FR" b="0" i="0" dirty="0">
              <a:solidFill>
                <a:srgbClr val="22262A"/>
              </a:solidFill>
            </a:endParaRPr>
          </a:p>
          <a:p>
            <a:pPr marL="0" indent="0">
              <a:buNone/>
            </a:pPr>
            <a:r>
              <a:rPr lang="fr-BE" b="0" i="0" dirty="0">
                <a:solidFill>
                  <a:srgbClr val="22262A"/>
                </a:solidFill>
                <a:effectLst/>
              </a:rPr>
              <a:t>Le BMF a augmenté de 34 %, passant de 7,4 milliards € en 2019 à 9,9 milliards € en 2023.</a:t>
            </a:r>
            <a:endParaRPr lang="fr-BE" dirty="0"/>
          </a:p>
          <a:p>
            <a:pPr marL="0" indent="0">
              <a:buNone/>
            </a:pPr>
            <a:endParaRPr lang="fr-BE" dirty="0"/>
          </a:p>
        </p:txBody>
      </p:sp>
      <p:sp>
        <p:nvSpPr>
          <p:cNvPr id="5" name="Espace réservé du numéro de diapositive 4">
            <a:extLst>
              <a:ext uri="{FF2B5EF4-FFF2-40B4-BE49-F238E27FC236}">
                <a16:creationId xmlns:a16="http://schemas.microsoft.com/office/drawing/2014/main" id="{4ABF9B63-776D-CD4A-B977-36DD28D9BCA5}"/>
              </a:ext>
            </a:extLst>
          </p:cNvPr>
          <p:cNvSpPr>
            <a:spLocks noGrp="1"/>
          </p:cNvSpPr>
          <p:nvPr>
            <p:ph type="sldNum" sz="quarter" idx="4"/>
          </p:nvPr>
        </p:nvSpPr>
        <p:spPr/>
        <p:txBody>
          <a:bodyPr/>
          <a:lstStyle/>
          <a:p>
            <a:fld id="{B7B886DB-A2D9-4379-A7BE-E36474F7753C}" type="slidenum">
              <a:rPr lang="nl-BE" smtClean="0"/>
              <a:pPr/>
              <a:t>16</a:t>
            </a:fld>
            <a:endParaRPr lang="nl-BE" dirty="0"/>
          </a:p>
        </p:txBody>
      </p:sp>
    </p:spTree>
    <p:extLst>
      <p:ext uri="{BB962C8B-B14F-4D97-AF65-F5344CB8AC3E}">
        <p14:creationId xmlns:p14="http://schemas.microsoft.com/office/powerpoint/2010/main" val="3040836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2">
            <a:extLst>
              <a:ext uri="{FF2B5EF4-FFF2-40B4-BE49-F238E27FC236}">
                <a16:creationId xmlns:a16="http://schemas.microsoft.com/office/drawing/2014/main" id="{2CC2C63A-1681-65F6-7BA9-AE7E64C52434}"/>
              </a:ext>
            </a:extLst>
          </p:cNvPr>
          <p:cNvGraphicFramePr>
            <a:graphicFrameLocks noGrp="1"/>
          </p:cNvGraphicFramePr>
          <p:nvPr/>
        </p:nvGraphicFramePr>
        <p:xfrm>
          <a:off x="1765800" y="5571898"/>
          <a:ext cx="10052404" cy="687388"/>
        </p:xfrm>
        <a:graphic>
          <a:graphicData uri="http://schemas.openxmlformats.org/drawingml/2006/table">
            <a:tbl>
              <a:tblPr firstRow="1" firstCol="1" bandRow="1">
                <a:tableStyleId>{5C22544A-7EE6-4342-B048-85BDC9FD1C3A}</a:tableStyleId>
              </a:tblPr>
              <a:tblGrid>
                <a:gridCol w="1591630">
                  <a:extLst>
                    <a:ext uri="{9D8B030D-6E8A-4147-A177-3AD203B41FA5}">
                      <a16:colId xmlns:a16="http://schemas.microsoft.com/office/drawing/2014/main" val="366398131"/>
                    </a:ext>
                  </a:extLst>
                </a:gridCol>
                <a:gridCol w="1591630">
                  <a:extLst>
                    <a:ext uri="{9D8B030D-6E8A-4147-A177-3AD203B41FA5}">
                      <a16:colId xmlns:a16="http://schemas.microsoft.com/office/drawing/2014/main" val="3518303408"/>
                    </a:ext>
                  </a:extLst>
                </a:gridCol>
                <a:gridCol w="1717286">
                  <a:extLst>
                    <a:ext uri="{9D8B030D-6E8A-4147-A177-3AD203B41FA5}">
                      <a16:colId xmlns:a16="http://schemas.microsoft.com/office/drawing/2014/main" val="921525443"/>
                    </a:ext>
                  </a:extLst>
                </a:gridCol>
                <a:gridCol w="1717286">
                  <a:extLst>
                    <a:ext uri="{9D8B030D-6E8A-4147-A177-3AD203B41FA5}">
                      <a16:colId xmlns:a16="http://schemas.microsoft.com/office/drawing/2014/main" val="408138263"/>
                    </a:ext>
                  </a:extLst>
                </a:gridCol>
                <a:gridCol w="1717286">
                  <a:extLst>
                    <a:ext uri="{9D8B030D-6E8A-4147-A177-3AD203B41FA5}">
                      <a16:colId xmlns:a16="http://schemas.microsoft.com/office/drawing/2014/main" val="1677673491"/>
                    </a:ext>
                  </a:extLst>
                </a:gridCol>
                <a:gridCol w="1717286">
                  <a:extLst>
                    <a:ext uri="{9D8B030D-6E8A-4147-A177-3AD203B41FA5}">
                      <a16:colId xmlns:a16="http://schemas.microsoft.com/office/drawing/2014/main" val="2055003361"/>
                    </a:ext>
                  </a:extLst>
                </a:gridCol>
              </a:tblGrid>
              <a:tr h="343694">
                <a:tc>
                  <a:txBody>
                    <a:bodyPr/>
                    <a:lstStyle/>
                    <a:p>
                      <a:pPr algn="ctr" fontAlgn="ctr"/>
                      <a:r>
                        <a:rPr lang="fr-BE" sz="1600" u="none" strike="noStrike" dirty="0">
                          <a:effectLst/>
                          <a:latin typeface="Open Sans" pitchFamily="2" charset="0"/>
                          <a:ea typeface="Open Sans" pitchFamily="2" charset="0"/>
                          <a:cs typeface="Open Sans" pitchFamily="2" charset="0"/>
                        </a:rPr>
                        <a:t>2019</a:t>
                      </a:r>
                      <a:endParaRPr lang="fr-BE" sz="1600" b="1" i="0" u="none" strike="noStrike" dirty="0">
                        <a:solidFill>
                          <a:srgbClr val="000000"/>
                        </a:solidFill>
                        <a:effectLst/>
                        <a:latin typeface="Open Sans" pitchFamily="2" charset="0"/>
                        <a:ea typeface="Open Sans" pitchFamily="2" charset="0"/>
                        <a:cs typeface="Open Sans" pitchFamily="2" charset="0"/>
                      </a:endParaRPr>
                    </a:p>
                  </a:txBody>
                  <a:tcPr marL="7620" marR="7620" marT="7620" marB="0" anchor="ctr">
                    <a:solidFill>
                      <a:srgbClr val="0085E5"/>
                    </a:solidFill>
                  </a:tcPr>
                </a:tc>
                <a:tc>
                  <a:txBody>
                    <a:bodyPr/>
                    <a:lstStyle/>
                    <a:p>
                      <a:pPr algn="ctr" fontAlgn="ctr"/>
                      <a:r>
                        <a:rPr lang="fr-BE" sz="1600" u="none" strike="noStrike" dirty="0">
                          <a:effectLst/>
                          <a:latin typeface="Open Sans" pitchFamily="2" charset="0"/>
                          <a:ea typeface="Open Sans" pitchFamily="2" charset="0"/>
                          <a:cs typeface="Open Sans" pitchFamily="2" charset="0"/>
                        </a:rPr>
                        <a:t>2020</a:t>
                      </a:r>
                      <a:endParaRPr lang="fr-BE" sz="1600" b="1" i="0" u="none" strike="noStrike" dirty="0">
                        <a:solidFill>
                          <a:srgbClr val="000000"/>
                        </a:solidFill>
                        <a:effectLst/>
                        <a:latin typeface="Open Sans" pitchFamily="2" charset="0"/>
                        <a:ea typeface="Open Sans" pitchFamily="2" charset="0"/>
                        <a:cs typeface="Open Sans" pitchFamily="2" charset="0"/>
                      </a:endParaRPr>
                    </a:p>
                  </a:txBody>
                  <a:tcPr marL="7620" marR="7620" marT="7620" marB="0" anchor="ctr">
                    <a:solidFill>
                      <a:srgbClr val="0085E5"/>
                    </a:solidFill>
                  </a:tcPr>
                </a:tc>
                <a:tc>
                  <a:txBody>
                    <a:bodyPr/>
                    <a:lstStyle/>
                    <a:p>
                      <a:pPr algn="ctr" fontAlgn="ctr"/>
                      <a:r>
                        <a:rPr lang="fr-BE" sz="1600" u="none" strike="noStrike" dirty="0">
                          <a:effectLst/>
                          <a:latin typeface="Open Sans" pitchFamily="2" charset="0"/>
                          <a:ea typeface="Open Sans" pitchFamily="2" charset="0"/>
                          <a:cs typeface="Open Sans" pitchFamily="2" charset="0"/>
                        </a:rPr>
                        <a:t>2021</a:t>
                      </a:r>
                      <a:endParaRPr lang="fr-BE" sz="1600" b="1" i="0" u="none" strike="noStrike" dirty="0">
                        <a:solidFill>
                          <a:srgbClr val="000000"/>
                        </a:solidFill>
                        <a:effectLst/>
                        <a:latin typeface="Open Sans" pitchFamily="2" charset="0"/>
                        <a:ea typeface="Open Sans" pitchFamily="2" charset="0"/>
                        <a:cs typeface="Open Sans" pitchFamily="2" charset="0"/>
                      </a:endParaRPr>
                    </a:p>
                  </a:txBody>
                  <a:tcPr marL="7620" marR="7620" marT="7620" marB="0" anchor="ctr">
                    <a:solidFill>
                      <a:srgbClr val="0085E5"/>
                    </a:solidFill>
                  </a:tcPr>
                </a:tc>
                <a:tc>
                  <a:txBody>
                    <a:bodyPr/>
                    <a:lstStyle/>
                    <a:p>
                      <a:pPr algn="ctr" fontAlgn="ctr"/>
                      <a:r>
                        <a:rPr lang="fr-BE" sz="1600" u="none" strike="noStrike" dirty="0">
                          <a:effectLst/>
                          <a:latin typeface="Open Sans" pitchFamily="2" charset="0"/>
                          <a:ea typeface="Open Sans" pitchFamily="2" charset="0"/>
                          <a:cs typeface="Open Sans" pitchFamily="2" charset="0"/>
                        </a:rPr>
                        <a:t>2022</a:t>
                      </a:r>
                      <a:endParaRPr lang="fr-BE" sz="1600" b="1" i="0" u="none" strike="noStrike" dirty="0">
                        <a:solidFill>
                          <a:srgbClr val="000000"/>
                        </a:solidFill>
                        <a:effectLst/>
                        <a:latin typeface="Open Sans" pitchFamily="2" charset="0"/>
                        <a:ea typeface="Open Sans" pitchFamily="2" charset="0"/>
                        <a:cs typeface="Open Sans" pitchFamily="2" charset="0"/>
                      </a:endParaRPr>
                    </a:p>
                  </a:txBody>
                  <a:tcPr marL="7620" marR="7620" marT="7620" marB="0" anchor="ctr">
                    <a:solidFill>
                      <a:srgbClr val="0085E5"/>
                    </a:solidFill>
                  </a:tcPr>
                </a:tc>
                <a:tc>
                  <a:txBody>
                    <a:bodyPr/>
                    <a:lstStyle/>
                    <a:p>
                      <a:pPr algn="ctr" fontAlgn="ctr"/>
                      <a:r>
                        <a:rPr lang="fr-BE" sz="1600" u="none" strike="noStrike" dirty="0">
                          <a:effectLst/>
                          <a:latin typeface="Open Sans" pitchFamily="2" charset="0"/>
                          <a:ea typeface="Open Sans" pitchFamily="2" charset="0"/>
                          <a:cs typeface="Open Sans" pitchFamily="2" charset="0"/>
                        </a:rPr>
                        <a:t>2023</a:t>
                      </a:r>
                      <a:endParaRPr lang="fr-BE" sz="1600" b="1" i="0" u="none" strike="noStrike" dirty="0">
                        <a:solidFill>
                          <a:srgbClr val="000000"/>
                        </a:solidFill>
                        <a:effectLst/>
                        <a:latin typeface="Open Sans" pitchFamily="2" charset="0"/>
                        <a:ea typeface="Open Sans" pitchFamily="2" charset="0"/>
                        <a:cs typeface="Open Sans" pitchFamily="2" charset="0"/>
                      </a:endParaRPr>
                    </a:p>
                  </a:txBody>
                  <a:tcPr marL="7620" marR="7620" marT="7620" marB="0" anchor="ctr">
                    <a:solidFill>
                      <a:srgbClr val="0085E5"/>
                    </a:solidFill>
                  </a:tcPr>
                </a:tc>
                <a:tc>
                  <a:txBody>
                    <a:bodyPr/>
                    <a:lstStyle/>
                    <a:p>
                      <a:pPr algn="ctr" fontAlgn="ctr"/>
                      <a:r>
                        <a:rPr lang="fr-BE" sz="1600" u="none" strike="noStrike" dirty="0">
                          <a:effectLst/>
                          <a:latin typeface="Open Sans" pitchFamily="2" charset="0"/>
                          <a:ea typeface="Open Sans" pitchFamily="2" charset="0"/>
                          <a:cs typeface="Open Sans" pitchFamily="2" charset="0"/>
                        </a:rPr>
                        <a:t>2024</a:t>
                      </a:r>
                      <a:endParaRPr lang="fr-BE" sz="1600" b="1" i="0" u="none" strike="noStrike" dirty="0">
                        <a:solidFill>
                          <a:srgbClr val="000000"/>
                        </a:solidFill>
                        <a:effectLst/>
                        <a:latin typeface="Open Sans" pitchFamily="2" charset="0"/>
                        <a:ea typeface="Open Sans" pitchFamily="2" charset="0"/>
                        <a:cs typeface="Open Sans" pitchFamily="2" charset="0"/>
                      </a:endParaRPr>
                    </a:p>
                  </a:txBody>
                  <a:tcPr marL="7620" marR="7620" marT="7620" marB="0" anchor="ctr">
                    <a:solidFill>
                      <a:srgbClr val="0085E5"/>
                    </a:solidFill>
                  </a:tcPr>
                </a:tc>
                <a:extLst>
                  <a:ext uri="{0D108BD9-81ED-4DB2-BD59-A6C34878D82A}">
                    <a16:rowId xmlns:a16="http://schemas.microsoft.com/office/drawing/2014/main" val="2010801967"/>
                  </a:ext>
                </a:extLst>
              </a:tr>
              <a:tr h="343694">
                <a:tc>
                  <a:txBody>
                    <a:bodyPr/>
                    <a:lstStyle/>
                    <a:p>
                      <a:pPr algn="ctr" fontAlgn="ctr"/>
                      <a:r>
                        <a:rPr lang="fr-BE" sz="1600" b="0" u="none" strike="noStrike" dirty="0">
                          <a:solidFill>
                            <a:schemeClr val="tx1">
                              <a:lumMod val="75000"/>
                              <a:lumOff val="25000"/>
                            </a:schemeClr>
                          </a:solidFill>
                          <a:effectLst/>
                          <a:latin typeface="Open Sans" pitchFamily="2" charset="0"/>
                          <a:ea typeface="Open Sans" pitchFamily="2" charset="0"/>
                          <a:cs typeface="Open Sans" pitchFamily="2" charset="0"/>
                        </a:rPr>
                        <a:t>8,270 Mrd€</a:t>
                      </a:r>
                      <a:endParaRPr lang="fr-BE" sz="1600" b="0" i="0" u="none" strike="noStrike" dirty="0">
                        <a:solidFill>
                          <a:schemeClr val="tx1">
                            <a:lumMod val="75000"/>
                            <a:lumOff val="25000"/>
                          </a:schemeClr>
                        </a:solidFill>
                        <a:effectLst/>
                        <a:latin typeface="Open Sans" pitchFamily="2" charset="0"/>
                        <a:ea typeface="Open Sans" pitchFamily="2" charset="0"/>
                        <a:cs typeface="Open Sans" pitchFamily="2" charset="0"/>
                      </a:endParaRPr>
                    </a:p>
                  </a:txBody>
                  <a:tcPr marL="7620" marR="7620" marT="7620" marB="0" anchor="ctr">
                    <a:noFill/>
                  </a:tcPr>
                </a:tc>
                <a:tc>
                  <a:txBody>
                    <a:bodyPr/>
                    <a:lstStyle/>
                    <a:p>
                      <a:pPr algn="ctr" fontAlgn="ctr"/>
                      <a:r>
                        <a:rPr lang="fr-BE" sz="1600" b="0" u="none" strike="noStrike" dirty="0">
                          <a:solidFill>
                            <a:schemeClr val="tx1">
                              <a:lumMod val="75000"/>
                              <a:lumOff val="25000"/>
                            </a:schemeClr>
                          </a:solidFill>
                          <a:effectLst/>
                          <a:latin typeface="Open Sans" pitchFamily="2" charset="0"/>
                          <a:ea typeface="Open Sans" pitchFamily="2" charset="0"/>
                          <a:cs typeface="Open Sans" pitchFamily="2" charset="0"/>
                        </a:rPr>
                        <a:t>8,876 Mrd€</a:t>
                      </a:r>
                      <a:endParaRPr lang="fr-BE" sz="1600" b="0" i="0" u="none" strike="noStrike" dirty="0">
                        <a:solidFill>
                          <a:schemeClr val="tx1">
                            <a:lumMod val="75000"/>
                            <a:lumOff val="25000"/>
                          </a:schemeClr>
                        </a:solidFill>
                        <a:effectLst/>
                        <a:latin typeface="Open Sans" pitchFamily="2" charset="0"/>
                        <a:ea typeface="Open Sans" pitchFamily="2" charset="0"/>
                        <a:cs typeface="Open Sans" pitchFamily="2" charset="0"/>
                      </a:endParaRPr>
                    </a:p>
                  </a:txBody>
                  <a:tcPr marL="7620" marR="7620" marT="7620" marB="0" anchor="ctr">
                    <a:noFill/>
                  </a:tcPr>
                </a:tc>
                <a:tc>
                  <a:txBody>
                    <a:bodyPr/>
                    <a:lstStyle/>
                    <a:p>
                      <a:pPr algn="ctr" fontAlgn="ctr"/>
                      <a:r>
                        <a:rPr lang="fr-BE" sz="1600" b="0" u="none" strike="noStrike" dirty="0">
                          <a:solidFill>
                            <a:schemeClr val="tx1">
                              <a:lumMod val="75000"/>
                              <a:lumOff val="25000"/>
                            </a:schemeClr>
                          </a:solidFill>
                          <a:effectLst/>
                          <a:latin typeface="Open Sans" pitchFamily="2" charset="0"/>
                          <a:ea typeface="Open Sans" pitchFamily="2" charset="0"/>
                          <a:cs typeface="Open Sans" pitchFamily="2" charset="0"/>
                        </a:rPr>
                        <a:t>9,472 Mrd€</a:t>
                      </a:r>
                      <a:endParaRPr lang="fr-BE" sz="1600" b="0" i="0" u="none" strike="noStrike" dirty="0">
                        <a:solidFill>
                          <a:schemeClr val="tx1">
                            <a:lumMod val="75000"/>
                            <a:lumOff val="25000"/>
                          </a:schemeClr>
                        </a:solidFill>
                        <a:effectLst/>
                        <a:latin typeface="Open Sans" pitchFamily="2" charset="0"/>
                        <a:ea typeface="Open Sans" pitchFamily="2" charset="0"/>
                        <a:cs typeface="Open Sans" pitchFamily="2" charset="0"/>
                      </a:endParaRPr>
                    </a:p>
                  </a:txBody>
                  <a:tcPr marL="7620" marR="7620" marT="7620" marB="0" anchor="ctr">
                    <a:noFill/>
                  </a:tcPr>
                </a:tc>
                <a:tc>
                  <a:txBody>
                    <a:bodyPr/>
                    <a:lstStyle/>
                    <a:p>
                      <a:pPr algn="ctr" fontAlgn="ctr"/>
                      <a:r>
                        <a:rPr lang="fr-BE" sz="1600" b="0" u="none" strike="noStrike" dirty="0">
                          <a:solidFill>
                            <a:schemeClr val="tx1">
                              <a:lumMod val="75000"/>
                              <a:lumOff val="25000"/>
                            </a:schemeClr>
                          </a:solidFill>
                          <a:effectLst/>
                          <a:latin typeface="Open Sans" pitchFamily="2" charset="0"/>
                          <a:ea typeface="Open Sans" pitchFamily="2" charset="0"/>
                          <a:cs typeface="Open Sans" pitchFamily="2" charset="0"/>
                        </a:rPr>
                        <a:t>10,185 Mrd€</a:t>
                      </a:r>
                      <a:endParaRPr lang="fr-BE" sz="1600" b="0" i="0" u="none" strike="noStrike" dirty="0">
                        <a:solidFill>
                          <a:schemeClr val="tx1">
                            <a:lumMod val="75000"/>
                            <a:lumOff val="25000"/>
                          </a:schemeClr>
                        </a:solidFill>
                        <a:effectLst/>
                        <a:latin typeface="Open Sans" pitchFamily="2" charset="0"/>
                        <a:ea typeface="Open Sans" pitchFamily="2" charset="0"/>
                        <a:cs typeface="Open Sans" pitchFamily="2" charset="0"/>
                      </a:endParaRPr>
                    </a:p>
                  </a:txBody>
                  <a:tcPr marL="7620" marR="7620" marT="7620" marB="0" anchor="ctr">
                    <a:noFill/>
                  </a:tcPr>
                </a:tc>
                <a:tc>
                  <a:txBody>
                    <a:bodyPr/>
                    <a:lstStyle/>
                    <a:p>
                      <a:pPr algn="ctr" fontAlgn="ctr"/>
                      <a:r>
                        <a:rPr lang="fr-BE" sz="1600" b="0" u="none" strike="noStrike" dirty="0">
                          <a:solidFill>
                            <a:schemeClr val="tx1">
                              <a:lumMod val="75000"/>
                              <a:lumOff val="25000"/>
                            </a:schemeClr>
                          </a:solidFill>
                          <a:effectLst/>
                          <a:latin typeface="Open Sans" pitchFamily="2" charset="0"/>
                          <a:ea typeface="Open Sans" pitchFamily="2" charset="0"/>
                          <a:cs typeface="Open Sans" pitchFamily="2" charset="0"/>
                        </a:rPr>
                        <a:t>11,302 Mrd€</a:t>
                      </a:r>
                      <a:endParaRPr lang="fr-BE" sz="1600" b="0" i="0" u="none" strike="noStrike" dirty="0">
                        <a:solidFill>
                          <a:schemeClr val="tx1">
                            <a:lumMod val="75000"/>
                            <a:lumOff val="25000"/>
                          </a:schemeClr>
                        </a:solidFill>
                        <a:effectLst/>
                        <a:latin typeface="Open Sans" pitchFamily="2" charset="0"/>
                        <a:ea typeface="Open Sans" pitchFamily="2" charset="0"/>
                        <a:cs typeface="Open Sans" pitchFamily="2" charset="0"/>
                      </a:endParaRPr>
                    </a:p>
                  </a:txBody>
                  <a:tcPr marL="7620" marR="7620" marT="7620" marB="0" anchor="ctr">
                    <a:noFill/>
                  </a:tcPr>
                </a:tc>
                <a:tc>
                  <a:txBody>
                    <a:bodyPr/>
                    <a:lstStyle/>
                    <a:p>
                      <a:pPr algn="ctr" fontAlgn="ctr"/>
                      <a:r>
                        <a:rPr lang="fr-BE" sz="1600" b="0" u="none" strike="noStrike" dirty="0">
                          <a:solidFill>
                            <a:schemeClr val="tx1">
                              <a:lumMod val="75000"/>
                              <a:lumOff val="25000"/>
                            </a:schemeClr>
                          </a:solidFill>
                          <a:effectLst/>
                          <a:latin typeface="Open Sans" pitchFamily="2" charset="0"/>
                          <a:ea typeface="Open Sans" pitchFamily="2" charset="0"/>
                          <a:cs typeface="Open Sans" pitchFamily="2" charset="0"/>
                        </a:rPr>
                        <a:t>11,645 Mrd€</a:t>
                      </a:r>
                      <a:endParaRPr lang="fr-BE" sz="1600" b="0" i="0" u="none" strike="noStrike" dirty="0">
                        <a:solidFill>
                          <a:schemeClr val="tx1">
                            <a:lumMod val="75000"/>
                            <a:lumOff val="25000"/>
                          </a:schemeClr>
                        </a:solidFill>
                        <a:effectLst/>
                        <a:latin typeface="Open Sans" pitchFamily="2" charset="0"/>
                        <a:ea typeface="Open Sans" pitchFamily="2" charset="0"/>
                        <a:cs typeface="Open Sans" pitchFamily="2" charset="0"/>
                      </a:endParaRPr>
                    </a:p>
                  </a:txBody>
                  <a:tcPr marL="7620" marR="7620" marT="7620" marB="0" anchor="ctr">
                    <a:noFill/>
                  </a:tcPr>
                </a:tc>
                <a:extLst>
                  <a:ext uri="{0D108BD9-81ED-4DB2-BD59-A6C34878D82A}">
                    <a16:rowId xmlns:a16="http://schemas.microsoft.com/office/drawing/2014/main" val="3342190632"/>
                  </a:ext>
                </a:extLst>
              </a:tr>
            </a:tbl>
          </a:graphicData>
        </a:graphic>
      </p:graphicFrame>
      <p:graphicFrame>
        <p:nvGraphicFramePr>
          <p:cNvPr id="3" name="Graphique 3">
            <a:extLst>
              <a:ext uri="{FF2B5EF4-FFF2-40B4-BE49-F238E27FC236}">
                <a16:creationId xmlns:a16="http://schemas.microsoft.com/office/drawing/2014/main" id="{1089CC22-99C7-1C2E-5AAF-9BB80468348F}"/>
              </a:ext>
            </a:extLst>
          </p:cNvPr>
          <p:cNvGraphicFramePr>
            <a:graphicFrameLocks/>
          </p:cNvGraphicFramePr>
          <p:nvPr/>
        </p:nvGraphicFramePr>
        <p:xfrm>
          <a:off x="297595" y="1286102"/>
          <a:ext cx="11520609" cy="42127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DB45EE8-1C97-FB0F-60BC-89E9A78102C4}"/>
              </a:ext>
            </a:extLst>
          </p:cNvPr>
          <p:cNvSpPr txBox="1"/>
          <p:nvPr/>
        </p:nvSpPr>
        <p:spPr>
          <a:xfrm>
            <a:off x="297595" y="325332"/>
            <a:ext cx="10729633" cy="369332"/>
          </a:xfrm>
          <a:prstGeom prst="rect">
            <a:avLst/>
          </a:prstGeom>
          <a:noFill/>
        </p:spPr>
        <p:txBody>
          <a:bodyPr wrap="square">
            <a:spAutoFit/>
          </a:bodyPr>
          <a:lstStyle/>
          <a:p>
            <a:r>
              <a:rPr lang="fr-BE" dirty="0">
                <a:solidFill>
                  <a:schemeClr val="bg2">
                    <a:lumMod val="25000"/>
                  </a:schemeClr>
                </a:solidFill>
                <a:latin typeface="Open Sans" pitchFamily="2" charset="0"/>
                <a:ea typeface="Open Sans" pitchFamily="2" charset="0"/>
                <a:cs typeface="Open Sans" pitchFamily="2" charset="0"/>
              </a:rPr>
              <a:t>Evolution du Budget Global de 2019 à 2024 </a:t>
            </a:r>
            <a:r>
              <a:rPr lang="fr-BE" dirty="0">
                <a:solidFill>
                  <a:schemeClr val="bg2">
                    <a:lumMod val="50000"/>
                  </a:schemeClr>
                </a:solidFill>
                <a:latin typeface="Open Sans" pitchFamily="2" charset="0"/>
                <a:ea typeface="Open Sans" pitchFamily="2" charset="0"/>
                <a:cs typeface="Open Sans" pitchFamily="2" charset="0"/>
              </a:rPr>
              <a:t>[en milliards €]</a:t>
            </a:r>
          </a:p>
        </p:txBody>
      </p:sp>
    </p:spTree>
    <p:extLst>
      <p:ext uri="{BB962C8B-B14F-4D97-AF65-F5344CB8AC3E}">
        <p14:creationId xmlns:p14="http://schemas.microsoft.com/office/powerpoint/2010/main" val="2553110920"/>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AECE7A-9429-AE28-9CE6-EF03D3D72EAA}"/>
              </a:ext>
            </a:extLst>
          </p:cNvPr>
          <p:cNvSpPr>
            <a:spLocks noGrp="1"/>
          </p:cNvSpPr>
          <p:nvPr>
            <p:ph type="title"/>
          </p:nvPr>
        </p:nvSpPr>
        <p:spPr/>
        <p:txBody>
          <a:bodyPr/>
          <a:lstStyle/>
          <a:p>
            <a:r>
              <a:rPr lang="fr-BE" dirty="0"/>
              <a:t>Que couvre le BMF ?</a:t>
            </a:r>
          </a:p>
        </p:txBody>
      </p:sp>
      <p:sp>
        <p:nvSpPr>
          <p:cNvPr id="3" name="Espace réservé du contenu 2">
            <a:extLst>
              <a:ext uri="{FF2B5EF4-FFF2-40B4-BE49-F238E27FC236}">
                <a16:creationId xmlns:a16="http://schemas.microsoft.com/office/drawing/2014/main" id="{A08BF052-D12D-C970-867C-F81ADCDA2271}"/>
              </a:ext>
            </a:extLst>
          </p:cNvPr>
          <p:cNvSpPr>
            <a:spLocks noGrp="1"/>
          </p:cNvSpPr>
          <p:nvPr>
            <p:ph idx="1"/>
          </p:nvPr>
        </p:nvSpPr>
        <p:spPr>
          <a:xfrm>
            <a:off x="838200" y="1988598"/>
            <a:ext cx="10515600" cy="4053427"/>
          </a:xfrm>
        </p:spPr>
        <p:txBody>
          <a:bodyPr/>
          <a:lstStyle/>
          <a:p>
            <a:pPr marL="0" indent="0">
              <a:buNone/>
            </a:pPr>
            <a:r>
              <a:rPr lang="fr-BE" dirty="0"/>
              <a:t>Référence : Loi sur les Hôpitaux</a:t>
            </a:r>
          </a:p>
          <a:p>
            <a:pPr marL="0" indent="0">
              <a:buNone/>
            </a:pPr>
            <a:endParaRPr lang="fr-BE" dirty="0"/>
          </a:p>
          <a:p>
            <a:r>
              <a:rPr lang="fr-BE" dirty="0"/>
              <a:t>Définition de l’hôpital</a:t>
            </a:r>
          </a:p>
          <a:p>
            <a:r>
              <a:rPr lang="fr-BE" dirty="0"/>
              <a:t>Article 95 de la loi de 2008 sur les hôpitaux </a:t>
            </a:r>
          </a:p>
          <a:p>
            <a:r>
              <a:rPr lang="fr-BE" dirty="0"/>
              <a:t>Articles 102 : ce qui n’est pas couvert</a:t>
            </a:r>
          </a:p>
        </p:txBody>
      </p:sp>
      <p:sp>
        <p:nvSpPr>
          <p:cNvPr id="4" name="Espace réservé du numéro de diapositive 3">
            <a:extLst>
              <a:ext uri="{FF2B5EF4-FFF2-40B4-BE49-F238E27FC236}">
                <a16:creationId xmlns:a16="http://schemas.microsoft.com/office/drawing/2014/main" id="{4EA30534-EE1A-2413-D699-480F02F603CA}"/>
              </a:ext>
            </a:extLst>
          </p:cNvPr>
          <p:cNvSpPr>
            <a:spLocks noGrp="1"/>
          </p:cNvSpPr>
          <p:nvPr>
            <p:ph type="sldNum" sz="quarter" idx="4"/>
          </p:nvPr>
        </p:nvSpPr>
        <p:spPr/>
        <p:txBody>
          <a:bodyPr/>
          <a:lstStyle/>
          <a:p>
            <a:fld id="{B7B886DB-A2D9-4379-A7BE-E36474F7753C}" type="slidenum">
              <a:rPr lang="nl-BE" smtClean="0"/>
              <a:pPr/>
              <a:t>18</a:t>
            </a:fld>
            <a:endParaRPr lang="nl-BE" dirty="0"/>
          </a:p>
        </p:txBody>
      </p:sp>
      <p:pic>
        <p:nvPicPr>
          <p:cNvPr id="7170" name="Picture 2" descr="Images de Loi – Téléchargement gratuit sur Freepik">
            <a:extLst>
              <a:ext uri="{FF2B5EF4-FFF2-40B4-BE49-F238E27FC236}">
                <a16:creationId xmlns:a16="http://schemas.microsoft.com/office/drawing/2014/main" id="{4220C4D3-906C-1FF5-DCB6-14C13A620A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0675" y="198859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377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2A2BFE-12D9-7454-64DB-11B1F342FCFB}"/>
              </a:ext>
            </a:extLst>
          </p:cNvPr>
          <p:cNvSpPr>
            <a:spLocks noGrp="1"/>
          </p:cNvSpPr>
          <p:nvPr>
            <p:ph type="title"/>
          </p:nvPr>
        </p:nvSpPr>
        <p:spPr/>
        <p:txBody>
          <a:bodyPr/>
          <a:lstStyle/>
          <a:p>
            <a:r>
              <a:rPr lang="fr-BE" dirty="0"/>
              <a:t>Comment est réparti le Budget Global ?</a:t>
            </a:r>
          </a:p>
        </p:txBody>
      </p:sp>
      <p:sp>
        <p:nvSpPr>
          <p:cNvPr id="3" name="Espace réservé du contenu 2">
            <a:extLst>
              <a:ext uri="{FF2B5EF4-FFF2-40B4-BE49-F238E27FC236}">
                <a16:creationId xmlns:a16="http://schemas.microsoft.com/office/drawing/2014/main" id="{87253DE4-738F-DF19-217B-D1D71CFCBE6C}"/>
              </a:ext>
            </a:extLst>
          </p:cNvPr>
          <p:cNvSpPr>
            <a:spLocks noGrp="1"/>
          </p:cNvSpPr>
          <p:nvPr>
            <p:ph idx="1"/>
          </p:nvPr>
        </p:nvSpPr>
        <p:spPr/>
        <p:txBody>
          <a:bodyPr>
            <a:noAutofit/>
          </a:bodyPr>
          <a:lstStyle/>
          <a:p>
            <a:r>
              <a:rPr lang="fr-BE" sz="2000" b="1" dirty="0"/>
              <a:t>Modalités légales </a:t>
            </a:r>
            <a:r>
              <a:rPr lang="fr-BE" sz="2000" dirty="0"/>
              <a:t>:</a:t>
            </a:r>
          </a:p>
          <a:p>
            <a:pPr marL="0" indent="0">
              <a:buNone/>
            </a:pPr>
            <a:r>
              <a:rPr lang="fr-BE" sz="2000" dirty="0">
                <a:effectLst/>
              </a:rPr>
              <a:t>Arrêté royal modifiant l’arrêté royal du 25 avril 2002 relatif à la fixation et à la liquidation du budget des moyens financiers des hôpitaux </a:t>
            </a:r>
          </a:p>
          <a:p>
            <a:pPr marL="0" indent="0">
              <a:buNone/>
            </a:pPr>
            <a:endParaRPr lang="fr-BE" sz="2000" b="1" dirty="0"/>
          </a:p>
          <a:p>
            <a:r>
              <a:rPr lang="fr-BE" sz="2000" b="1" dirty="0"/>
              <a:t>Données</a:t>
            </a:r>
            <a:r>
              <a:rPr lang="fr-BE" sz="2000" dirty="0"/>
              <a:t> :</a:t>
            </a:r>
          </a:p>
          <a:p>
            <a:pPr marL="0" indent="0">
              <a:buNone/>
            </a:pPr>
            <a:r>
              <a:rPr lang="fr-BE" sz="2000" dirty="0"/>
              <a:t>- FINHOSTA</a:t>
            </a:r>
          </a:p>
          <a:p>
            <a:pPr marL="0" indent="0">
              <a:buNone/>
            </a:pPr>
            <a:r>
              <a:rPr lang="fr-BE" sz="2000" dirty="0"/>
              <a:t>- RHM </a:t>
            </a:r>
          </a:p>
          <a:p>
            <a:pPr marL="0" indent="0">
              <a:buNone/>
            </a:pPr>
            <a:r>
              <a:rPr lang="fr-BE" sz="2000" dirty="0"/>
              <a:t>- INAMI</a:t>
            </a:r>
          </a:p>
          <a:p>
            <a:pPr marL="0" indent="0">
              <a:buNone/>
            </a:pPr>
            <a:r>
              <a:rPr lang="fr-BE" sz="2000" dirty="0"/>
              <a:t>- ONSS</a:t>
            </a:r>
          </a:p>
          <a:p>
            <a:pPr marL="0" indent="0">
              <a:buNone/>
            </a:pPr>
            <a:r>
              <a:rPr lang="fr-BE" sz="2000" dirty="0"/>
              <a:t>- Organismes Assureurs</a:t>
            </a:r>
          </a:p>
          <a:p>
            <a:pPr marL="0" indent="0">
              <a:buNone/>
            </a:pPr>
            <a:r>
              <a:rPr lang="fr-BE" sz="2000" dirty="0"/>
              <a:t>- …</a:t>
            </a:r>
          </a:p>
        </p:txBody>
      </p:sp>
      <p:sp>
        <p:nvSpPr>
          <p:cNvPr id="4" name="Espace réservé du numéro de diapositive 3">
            <a:extLst>
              <a:ext uri="{FF2B5EF4-FFF2-40B4-BE49-F238E27FC236}">
                <a16:creationId xmlns:a16="http://schemas.microsoft.com/office/drawing/2014/main" id="{22F1A3BA-73D5-2E5F-F12E-EA9162D85743}"/>
              </a:ext>
            </a:extLst>
          </p:cNvPr>
          <p:cNvSpPr>
            <a:spLocks noGrp="1"/>
          </p:cNvSpPr>
          <p:nvPr>
            <p:ph type="sldNum" sz="quarter" idx="4"/>
          </p:nvPr>
        </p:nvSpPr>
        <p:spPr/>
        <p:txBody>
          <a:bodyPr/>
          <a:lstStyle/>
          <a:p>
            <a:fld id="{B7B886DB-A2D9-4379-A7BE-E36474F7753C}" type="slidenum">
              <a:rPr lang="nl-BE" smtClean="0"/>
              <a:pPr/>
              <a:t>19</a:t>
            </a:fld>
            <a:endParaRPr lang="nl-BE" dirty="0"/>
          </a:p>
        </p:txBody>
      </p:sp>
    </p:spTree>
    <p:extLst>
      <p:ext uri="{BB962C8B-B14F-4D97-AF65-F5344CB8AC3E}">
        <p14:creationId xmlns:p14="http://schemas.microsoft.com/office/powerpoint/2010/main" val="4153713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65D75194-8D8D-2D36-5D27-30B71838746E}"/>
              </a:ext>
            </a:extLst>
          </p:cNvPr>
          <p:cNvSpPr>
            <a:spLocks noGrp="1"/>
          </p:cNvSpPr>
          <p:nvPr>
            <p:ph type="subTitle" idx="1"/>
          </p:nvPr>
        </p:nvSpPr>
        <p:spPr>
          <a:xfrm>
            <a:off x="1209166" y="1886546"/>
            <a:ext cx="9144000" cy="3324645"/>
          </a:xfrm>
        </p:spPr>
        <p:txBody>
          <a:bodyPr>
            <a:normAutofit/>
          </a:bodyPr>
          <a:lstStyle/>
          <a:p>
            <a:pPr algn="l">
              <a:buFont typeface="Arial" panose="020B0604020202020204" pitchFamily="34" charset="0"/>
              <a:buChar char="•"/>
            </a:pPr>
            <a:endParaRPr lang="fr-BE" b="0" dirty="0">
              <a:solidFill>
                <a:srgbClr val="09181B"/>
              </a:solidFill>
            </a:endParaRPr>
          </a:p>
          <a:p>
            <a:pPr algn="l">
              <a:buFont typeface="Arial" panose="020B0604020202020204" pitchFamily="34" charset="0"/>
              <a:buChar char="•"/>
            </a:pPr>
            <a:endParaRPr lang="fr-BE" b="0" i="0" dirty="0">
              <a:solidFill>
                <a:srgbClr val="09181B"/>
              </a:solidFill>
              <a:effectLst/>
              <a:latin typeface="Open Sans" pitchFamily="2" charset="0"/>
            </a:endParaRPr>
          </a:p>
          <a:p>
            <a:endParaRPr lang="nl-BE" dirty="0"/>
          </a:p>
        </p:txBody>
      </p:sp>
      <p:sp>
        <p:nvSpPr>
          <p:cNvPr id="2" name="Title 1">
            <a:extLst>
              <a:ext uri="{FF2B5EF4-FFF2-40B4-BE49-F238E27FC236}">
                <a16:creationId xmlns:a16="http://schemas.microsoft.com/office/drawing/2014/main" id="{51C7C2E2-0025-EBBD-8D48-BA2E234C56BB}"/>
              </a:ext>
            </a:extLst>
          </p:cNvPr>
          <p:cNvSpPr>
            <a:spLocks noGrp="1"/>
          </p:cNvSpPr>
          <p:nvPr>
            <p:ph type="ctrTitle"/>
          </p:nvPr>
        </p:nvSpPr>
        <p:spPr/>
        <p:txBody>
          <a:bodyPr/>
          <a:lstStyle/>
          <a:p>
            <a:r>
              <a:rPr lang="nl-BE" dirty="0" err="1"/>
              <a:t>Quelques</a:t>
            </a:r>
            <a:r>
              <a:rPr lang="nl-BE" dirty="0"/>
              <a:t> </a:t>
            </a:r>
            <a:r>
              <a:rPr lang="nl-BE" dirty="0" err="1"/>
              <a:t>chiffres</a:t>
            </a:r>
            <a:endParaRPr lang="nl-BE" dirty="0"/>
          </a:p>
        </p:txBody>
      </p:sp>
      <p:pic>
        <p:nvPicPr>
          <p:cNvPr id="3074" name="Picture 2" descr="Méthodes Analyse De Données Statistiques Plat De Dessin Animé. Chiffres De  Croissance Du Projet D'examen Du Travail Des Employés. La Femme A Grimpé  L'échelle Et A Soulevé La Flèche. Travail D'équipe Collecte">
            <a:extLst>
              <a:ext uri="{FF2B5EF4-FFF2-40B4-BE49-F238E27FC236}">
                <a16:creationId xmlns:a16="http://schemas.microsoft.com/office/drawing/2014/main" id="{B5E1F3E2-6952-FCD6-A13B-AB98E1883E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1088" y="3548868"/>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083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65D75194-8D8D-2D36-5D27-30B71838746E}"/>
              </a:ext>
            </a:extLst>
          </p:cNvPr>
          <p:cNvSpPr>
            <a:spLocks noGrp="1"/>
          </p:cNvSpPr>
          <p:nvPr>
            <p:ph type="subTitle" idx="1"/>
          </p:nvPr>
        </p:nvSpPr>
        <p:spPr>
          <a:xfrm>
            <a:off x="1209166" y="1886546"/>
            <a:ext cx="9144000" cy="3324645"/>
          </a:xfrm>
        </p:spPr>
        <p:txBody>
          <a:bodyPr>
            <a:normAutofit/>
          </a:bodyPr>
          <a:lstStyle/>
          <a:p>
            <a:pPr algn="l">
              <a:buFont typeface="Arial" panose="020B0604020202020204" pitchFamily="34" charset="0"/>
              <a:buChar char="•"/>
            </a:pPr>
            <a:endParaRPr lang="fr-BE" b="0" dirty="0">
              <a:solidFill>
                <a:srgbClr val="09181B"/>
              </a:solidFill>
            </a:endParaRPr>
          </a:p>
          <a:p>
            <a:pPr algn="l">
              <a:buFont typeface="Arial" panose="020B0604020202020204" pitchFamily="34" charset="0"/>
              <a:buChar char="•"/>
            </a:pPr>
            <a:endParaRPr lang="fr-BE" b="0" i="0" dirty="0">
              <a:solidFill>
                <a:srgbClr val="09181B"/>
              </a:solidFill>
              <a:effectLst/>
              <a:latin typeface="Open Sans" pitchFamily="2" charset="0"/>
            </a:endParaRPr>
          </a:p>
          <a:p>
            <a:endParaRPr lang="nl-BE" dirty="0"/>
          </a:p>
        </p:txBody>
      </p:sp>
      <p:sp>
        <p:nvSpPr>
          <p:cNvPr id="2" name="Title 1">
            <a:extLst>
              <a:ext uri="{FF2B5EF4-FFF2-40B4-BE49-F238E27FC236}">
                <a16:creationId xmlns:a16="http://schemas.microsoft.com/office/drawing/2014/main" id="{51C7C2E2-0025-EBBD-8D48-BA2E234C56BB}"/>
              </a:ext>
            </a:extLst>
          </p:cNvPr>
          <p:cNvSpPr>
            <a:spLocks noGrp="1"/>
          </p:cNvSpPr>
          <p:nvPr>
            <p:ph type="ctrTitle"/>
          </p:nvPr>
        </p:nvSpPr>
        <p:spPr/>
        <p:txBody>
          <a:bodyPr/>
          <a:lstStyle/>
          <a:p>
            <a:r>
              <a:rPr lang="nl-BE" dirty="0"/>
              <a:t>Le BMF  … </a:t>
            </a:r>
            <a:r>
              <a:rPr lang="nl-BE" dirty="0" err="1"/>
              <a:t>assez</a:t>
            </a:r>
            <a:r>
              <a:rPr lang="nl-BE" dirty="0"/>
              <a:t> </a:t>
            </a:r>
            <a:r>
              <a:rPr lang="nl-BE" dirty="0" err="1"/>
              <a:t>simple</a:t>
            </a:r>
            <a:r>
              <a:rPr lang="nl-BE" dirty="0"/>
              <a:t> …</a:t>
            </a:r>
          </a:p>
        </p:txBody>
      </p:sp>
      <p:pic>
        <p:nvPicPr>
          <p:cNvPr id="8194" name="Picture 2" descr="La Main De La Femme Est En Soulignant Les Calculs Mathématiques Complexes.  Formules Mathématiques Sont Écrites Sur L'écran De Verre. Banque D'Images  et Photos Libres De Droits. Image 43052993">
            <a:extLst>
              <a:ext uri="{FF2B5EF4-FFF2-40B4-BE49-F238E27FC236}">
                <a16:creationId xmlns:a16="http://schemas.microsoft.com/office/drawing/2014/main" id="{6EB25CF1-864F-CEE9-3A89-8C4FF0FC1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8738" y="3372866"/>
            <a:ext cx="2486025"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943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E4F9D5-BD47-FCBD-E5F5-957F834D6819}"/>
              </a:ext>
            </a:extLst>
          </p:cNvPr>
          <p:cNvSpPr>
            <a:spLocks noGrp="1"/>
          </p:cNvSpPr>
          <p:nvPr>
            <p:ph type="title"/>
          </p:nvPr>
        </p:nvSpPr>
        <p:spPr/>
        <p:txBody>
          <a:bodyPr/>
          <a:lstStyle/>
          <a:p>
            <a:r>
              <a:rPr lang="fr-BE" dirty="0"/>
              <a:t>Principes du financement par le BMF</a:t>
            </a:r>
          </a:p>
        </p:txBody>
      </p:sp>
      <p:sp>
        <p:nvSpPr>
          <p:cNvPr id="3" name="Espace réservé du contenu 2">
            <a:extLst>
              <a:ext uri="{FF2B5EF4-FFF2-40B4-BE49-F238E27FC236}">
                <a16:creationId xmlns:a16="http://schemas.microsoft.com/office/drawing/2014/main" id="{F08870F7-2253-91C2-3D3C-8DCFC5811ACD}"/>
              </a:ext>
            </a:extLst>
          </p:cNvPr>
          <p:cNvSpPr>
            <a:spLocks noGrp="1"/>
          </p:cNvSpPr>
          <p:nvPr>
            <p:ph idx="1"/>
          </p:nvPr>
        </p:nvSpPr>
        <p:spPr/>
        <p:txBody>
          <a:bodyPr/>
          <a:lstStyle/>
          <a:p>
            <a:pPr marL="342900" lvl="0" indent="-342900" algn="just">
              <a:lnSpc>
                <a:spcPct val="115000"/>
              </a:lnSpc>
              <a:buFont typeface="CG Times"/>
              <a:buChar char="-"/>
              <a:tabLst>
                <a:tab pos="-1524000" algn="l"/>
                <a:tab pos="-1066800" algn="l"/>
                <a:tab pos="-762000" algn="l"/>
                <a:tab pos="-381000" algn="l"/>
                <a:tab pos="381000" algn="l"/>
                <a:tab pos="457200" algn="l"/>
                <a:tab pos="762000" algn="l"/>
                <a:tab pos="1524000" algn="l"/>
                <a:tab pos="1905000" algn="l"/>
                <a:tab pos="2286000" algn="l"/>
                <a:tab pos="2667000" algn="l"/>
                <a:tab pos="3048000" algn="l"/>
                <a:tab pos="3429000" algn="l"/>
                <a:tab pos="3810000" algn="l"/>
                <a:tab pos="4191000" algn="l"/>
                <a:tab pos="4572000" algn="l"/>
                <a:tab pos="4953000" algn="l"/>
                <a:tab pos="5334000" algn="l"/>
                <a:tab pos="5715000" algn="l"/>
                <a:tab pos="6248400" algn="l"/>
                <a:tab pos="6705600" algn="l"/>
              </a:tabLst>
            </a:pPr>
            <a:r>
              <a:rPr lang="fr-FR" sz="1800" dirty="0">
                <a:effectLst/>
              </a:rPr>
              <a:t>le financement du fonctionnement des hôpitaux s'inscrit dans les </a:t>
            </a:r>
            <a:r>
              <a:rPr lang="fr-FR" sz="1800" b="1" dirty="0">
                <a:effectLst/>
              </a:rPr>
              <a:t>limites d'une enveloppe nationale</a:t>
            </a:r>
            <a:r>
              <a:rPr lang="fr-FR" sz="1800" dirty="0">
                <a:effectLst/>
              </a:rPr>
              <a:t>. Le budget étant « </a:t>
            </a:r>
            <a:r>
              <a:rPr lang="fr-FR" sz="1800" b="1" dirty="0">
                <a:effectLst/>
              </a:rPr>
              <a:t>fermé </a:t>
            </a:r>
            <a:r>
              <a:rPr lang="fr-FR" sz="1800" dirty="0">
                <a:effectLst/>
              </a:rPr>
              <a:t>», tout euro donné en plus à un hôpital doit se compenser par un euro en moins sur les autres ; </a:t>
            </a:r>
            <a:endParaRPr lang="fr-BE" sz="1800" dirty="0">
              <a:effectLst/>
            </a:endParaRPr>
          </a:p>
          <a:p>
            <a:pPr marL="342900" lvl="0" indent="-342900" algn="just">
              <a:lnSpc>
                <a:spcPct val="115000"/>
              </a:lnSpc>
              <a:buFont typeface="CG Times"/>
              <a:buChar char="-"/>
              <a:tabLst>
                <a:tab pos="-1524000" algn="l"/>
                <a:tab pos="-1066800" algn="l"/>
                <a:tab pos="-762000" algn="l"/>
                <a:tab pos="-381000" algn="l"/>
                <a:tab pos="381000" algn="l"/>
                <a:tab pos="457200" algn="l"/>
                <a:tab pos="762000" algn="l"/>
                <a:tab pos="1524000" algn="l"/>
                <a:tab pos="1905000" algn="l"/>
                <a:tab pos="2286000" algn="l"/>
                <a:tab pos="2667000" algn="l"/>
                <a:tab pos="3048000" algn="l"/>
                <a:tab pos="3429000" algn="l"/>
                <a:tab pos="3810000" algn="l"/>
                <a:tab pos="4191000" algn="l"/>
                <a:tab pos="4572000" algn="l"/>
                <a:tab pos="4953000" algn="l"/>
                <a:tab pos="5334000" algn="l"/>
                <a:tab pos="5715000" algn="l"/>
                <a:tab pos="6248400" algn="l"/>
                <a:tab pos="6705600" algn="l"/>
              </a:tabLst>
            </a:pPr>
            <a:r>
              <a:rPr lang="fr-FR" sz="1800" dirty="0">
                <a:effectLst/>
              </a:rPr>
              <a:t>chaque hôpital dispose d'une enveloppe budgétaire annuelle appelée « budget des moyens financiers » : il couvre de manière </a:t>
            </a:r>
            <a:r>
              <a:rPr lang="fr-FR" sz="1800" b="1" dirty="0">
                <a:effectLst/>
              </a:rPr>
              <a:t>forfaitaire</a:t>
            </a:r>
            <a:r>
              <a:rPr lang="fr-FR" sz="1800" dirty="0">
                <a:effectLst/>
              </a:rPr>
              <a:t> les frais résultants du séjour en chambre commune et de la dispensation des soins aux patients de l’hôpital, en ce compris les patients en hospitalisation de jour ;</a:t>
            </a:r>
            <a:endParaRPr lang="fr-BE" sz="1800" dirty="0">
              <a:effectLst/>
            </a:endParaRPr>
          </a:p>
          <a:p>
            <a:pPr marL="342900" lvl="0" indent="-342900" algn="just">
              <a:lnSpc>
                <a:spcPct val="115000"/>
              </a:lnSpc>
              <a:buFont typeface="CG Times"/>
              <a:buChar char="-"/>
              <a:tabLst>
                <a:tab pos="-1524000" algn="l"/>
                <a:tab pos="-1066800" algn="l"/>
                <a:tab pos="-762000" algn="l"/>
                <a:tab pos="-381000" algn="l"/>
                <a:tab pos="381000" algn="l"/>
                <a:tab pos="457200" algn="l"/>
                <a:tab pos="762000" algn="l"/>
                <a:tab pos="1524000" algn="l"/>
                <a:tab pos="1905000" algn="l"/>
                <a:tab pos="2286000" algn="l"/>
                <a:tab pos="2667000" algn="l"/>
                <a:tab pos="3048000" algn="l"/>
                <a:tab pos="3429000" algn="l"/>
                <a:tab pos="3810000" algn="l"/>
                <a:tab pos="4191000" algn="l"/>
                <a:tab pos="4572000" algn="l"/>
                <a:tab pos="4953000" algn="l"/>
                <a:tab pos="5334000" algn="l"/>
                <a:tab pos="5715000" algn="l"/>
                <a:tab pos="6248400" algn="l"/>
                <a:tab pos="6705600" algn="l"/>
              </a:tabLst>
            </a:pPr>
            <a:r>
              <a:rPr lang="fr-FR" sz="1800" dirty="0">
                <a:effectLst/>
              </a:rPr>
              <a:t>le gestionnaire connaît les moyens financiers sur lesquels il pourra compter.  L’exercice budgétaire va d’un </a:t>
            </a:r>
            <a:r>
              <a:rPr lang="fr-FR" sz="1800" b="1" dirty="0">
                <a:effectLst/>
              </a:rPr>
              <a:t>1er juillet à un 30 juin</a:t>
            </a:r>
            <a:r>
              <a:rPr lang="fr-FR" sz="1800" dirty="0">
                <a:effectLst/>
              </a:rPr>
              <a:t>. En cours d’exercice, le budget ne peut être revu qu’au 1er janvier ;</a:t>
            </a:r>
          </a:p>
        </p:txBody>
      </p:sp>
      <p:sp>
        <p:nvSpPr>
          <p:cNvPr id="4" name="Espace réservé du numéro de diapositive 3">
            <a:extLst>
              <a:ext uri="{FF2B5EF4-FFF2-40B4-BE49-F238E27FC236}">
                <a16:creationId xmlns:a16="http://schemas.microsoft.com/office/drawing/2014/main" id="{2F1A7D97-D51E-9BAA-4740-ECC06F5FA20F}"/>
              </a:ext>
            </a:extLst>
          </p:cNvPr>
          <p:cNvSpPr>
            <a:spLocks noGrp="1"/>
          </p:cNvSpPr>
          <p:nvPr>
            <p:ph type="sldNum" sz="quarter" idx="4"/>
          </p:nvPr>
        </p:nvSpPr>
        <p:spPr/>
        <p:txBody>
          <a:bodyPr/>
          <a:lstStyle/>
          <a:p>
            <a:fld id="{B7B886DB-A2D9-4379-A7BE-E36474F7753C}" type="slidenum">
              <a:rPr lang="nl-BE" smtClean="0"/>
              <a:pPr/>
              <a:t>21</a:t>
            </a:fld>
            <a:endParaRPr lang="nl-BE" dirty="0"/>
          </a:p>
        </p:txBody>
      </p:sp>
    </p:spTree>
    <p:extLst>
      <p:ext uri="{BB962C8B-B14F-4D97-AF65-F5344CB8AC3E}">
        <p14:creationId xmlns:p14="http://schemas.microsoft.com/office/powerpoint/2010/main" val="3108868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5E0FC2-A7C1-7F05-4128-A5C83A94F659}"/>
              </a:ext>
            </a:extLst>
          </p:cNvPr>
          <p:cNvSpPr>
            <a:spLocks noGrp="1"/>
          </p:cNvSpPr>
          <p:nvPr>
            <p:ph type="title"/>
          </p:nvPr>
        </p:nvSpPr>
        <p:spPr/>
        <p:txBody>
          <a:bodyPr/>
          <a:lstStyle/>
          <a:p>
            <a:r>
              <a:rPr lang="fr-BE" dirty="0"/>
              <a:t>Principes du financement par le BMF</a:t>
            </a:r>
          </a:p>
        </p:txBody>
      </p:sp>
      <p:sp>
        <p:nvSpPr>
          <p:cNvPr id="3" name="Espace réservé du contenu 2">
            <a:extLst>
              <a:ext uri="{FF2B5EF4-FFF2-40B4-BE49-F238E27FC236}">
                <a16:creationId xmlns:a16="http://schemas.microsoft.com/office/drawing/2014/main" id="{C89059E4-C56C-F32B-49A2-705AED6DA285}"/>
              </a:ext>
            </a:extLst>
          </p:cNvPr>
          <p:cNvSpPr>
            <a:spLocks noGrp="1"/>
          </p:cNvSpPr>
          <p:nvPr>
            <p:ph idx="1"/>
          </p:nvPr>
        </p:nvSpPr>
        <p:spPr/>
        <p:txBody>
          <a:bodyPr>
            <a:normAutofit lnSpcReduction="10000"/>
          </a:bodyPr>
          <a:lstStyle/>
          <a:p>
            <a:pPr marL="342900" indent="-342900" algn="just">
              <a:lnSpc>
                <a:spcPct val="115000"/>
              </a:lnSpc>
              <a:buFont typeface="CG Times"/>
              <a:buChar char="-"/>
              <a:tabLst>
                <a:tab pos="-1524000" algn="l"/>
                <a:tab pos="-1066800" algn="l"/>
                <a:tab pos="-762000" algn="l"/>
                <a:tab pos="-381000" algn="l"/>
                <a:tab pos="381000" algn="l"/>
                <a:tab pos="457200" algn="l"/>
                <a:tab pos="762000" algn="l"/>
                <a:tab pos="1524000" algn="l"/>
                <a:tab pos="1905000" algn="l"/>
                <a:tab pos="2286000" algn="l"/>
                <a:tab pos="2667000" algn="l"/>
                <a:tab pos="3048000" algn="l"/>
                <a:tab pos="3429000" algn="l"/>
                <a:tab pos="3810000" algn="l"/>
                <a:tab pos="4191000" algn="l"/>
                <a:tab pos="4572000" algn="l"/>
                <a:tab pos="4953000" algn="l"/>
                <a:tab pos="5334000" algn="l"/>
                <a:tab pos="5715000" algn="l"/>
                <a:tab pos="6248400" algn="l"/>
                <a:tab pos="6705600" algn="l"/>
              </a:tabLst>
            </a:pPr>
            <a:r>
              <a:rPr lang="fr-FR" sz="1800" dirty="0">
                <a:effectLst/>
              </a:rPr>
              <a:t>Le financement est essentiellement basé sur </a:t>
            </a:r>
            <a:r>
              <a:rPr lang="fr-FR" sz="1800" b="1" dirty="0">
                <a:effectLst/>
              </a:rPr>
              <a:t>l’activité liée aux patients </a:t>
            </a:r>
            <a:r>
              <a:rPr lang="fr-FR" sz="1800" dirty="0">
                <a:effectLst/>
              </a:rPr>
              <a:t>et quasi plus du tout sur la structure relative aux lits </a:t>
            </a:r>
            <a:endParaRPr lang="fr-FR"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CG Times"/>
              <a:buChar char="-"/>
              <a:tabLst>
                <a:tab pos="-1524000" algn="l"/>
                <a:tab pos="-1066800" algn="l"/>
                <a:tab pos="-762000" algn="l"/>
                <a:tab pos="-381000" algn="l"/>
                <a:tab pos="381000" algn="l"/>
                <a:tab pos="457200" algn="l"/>
                <a:tab pos="762000" algn="l"/>
                <a:tab pos="1524000" algn="l"/>
                <a:tab pos="1905000" algn="l"/>
                <a:tab pos="2286000" algn="l"/>
                <a:tab pos="2667000" algn="l"/>
                <a:tab pos="3048000" algn="l"/>
                <a:tab pos="3429000" algn="l"/>
                <a:tab pos="3810000" algn="l"/>
                <a:tab pos="4191000" algn="l"/>
                <a:tab pos="4572000" algn="l"/>
                <a:tab pos="4953000" algn="l"/>
                <a:tab pos="5334000" algn="l"/>
                <a:tab pos="5715000" algn="l"/>
                <a:tab pos="6248400" algn="l"/>
                <a:tab pos="6705600" algn="l"/>
              </a:tabLst>
            </a:pPr>
            <a:r>
              <a:rPr lang="fr-FR" sz="1800" dirty="0">
                <a:latin typeface="Tahoma" panose="020B0604030504040204" pitchFamily="34" charset="0"/>
                <a:ea typeface="Times New Roman" panose="02020603050405020304" pitchFamily="18" charset="0"/>
                <a:cs typeface="Times New Roman" panose="02020603050405020304" pitchFamily="18" charset="0"/>
              </a:rPr>
              <a:t>Il y a un financement pour l</a:t>
            </a:r>
            <a:r>
              <a:rPr lang="fr-FR" sz="1800" dirty="0">
                <a:effectLst/>
                <a:latin typeface="Tahoma" panose="020B0604030504040204" pitchFamily="34" charset="0"/>
                <a:ea typeface="Times New Roman" panose="02020603050405020304" pitchFamily="18" charset="0"/>
                <a:cs typeface="Times New Roman" panose="02020603050405020304" pitchFamily="18" charset="0"/>
              </a:rPr>
              <a:t>es </a:t>
            </a:r>
            <a:r>
              <a:rPr lang="fr-FR" sz="1800" b="1" dirty="0">
                <a:effectLst/>
                <a:latin typeface="Tahoma" panose="020B0604030504040204" pitchFamily="34" charset="0"/>
                <a:ea typeface="Times New Roman" panose="02020603050405020304" pitchFamily="18" charset="0"/>
                <a:cs typeface="Times New Roman" panose="02020603050405020304" pitchFamily="18" charset="0"/>
              </a:rPr>
              <a:t>missions</a:t>
            </a:r>
            <a:r>
              <a:rPr lang="fr-FR" sz="1800" dirty="0">
                <a:effectLst/>
                <a:latin typeface="Tahoma" panose="020B0604030504040204" pitchFamily="34" charset="0"/>
                <a:ea typeface="Times New Roman" panose="02020603050405020304" pitchFamily="18" charset="0"/>
                <a:cs typeface="Times New Roman" panose="02020603050405020304" pitchFamily="18" charset="0"/>
              </a:rPr>
              <a:t> des </a:t>
            </a:r>
            <a:r>
              <a:rPr lang="fr-FR" sz="1800" b="1" dirty="0">
                <a:effectLst/>
                <a:latin typeface="Tahoma" panose="020B0604030504040204" pitchFamily="34" charset="0"/>
                <a:ea typeface="Times New Roman" panose="02020603050405020304" pitchFamily="18" charset="0"/>
                <a:cs typeface="Times New Roman" panose="02020603050405020304" pitchFamily="18" charset="0"/>
              </a:rPr>
              <a:t>hôpitaux universitaires </a:t>
            </a:r>
            <a:r>
              <a:rPr lang="fr-FR" sz="1800" dirty="0">
                <a:effectLst/>
                <a:latin typeface="Tahoma" panose="020B0604030504040204" pitchFamily="34" charset="0"/>
                <a:ea typeface="Times New Roman" panose="02020603050405020304" pitchFamily="18" charset="0"/>
                <a:cs typeface="Times New Roman" panose="02020603050405020304" pitchFamily="18" charset="0"/>
              </a:rPr>
              <a:t>sont spécifiées ;</a:t>
            </a:r>
            <a:endParaRPr lang="fr-B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CG Times"/>
              <a:buChar char="-"/>
              <a:tabLst>
                <a:tab pos="-1524000" algn="l"/>
                <a:tab pos="-1066800" algn="l"/>
                <a:tab pos="-762000" algn="l"/>
                <a:tab pos="-381000" algn="l"/>
                <a:tab pos="381000" algn="l"/>
                <a:tab pos="457200" algn="l"/>
                <a:tab pos="762000" algn="l"/>
                <a:tab pos="1524000" algn="l"/>
                <a:tab pos="1905000" algn="l"/>
                <a:tab pos="2286000" algn="l"/>
                <a:tab pos="2667000" algn="l"/>
                <a:tab pos="3048000" algn="l"/>
                <a:tab pos="3429000" algn="l"/>
                <a:tab pos="3810000" algn="l"/>
                <a:tab pos="4191000" algn="l"/>
                <a:tab pos="4572000" algn="l"/>
                <a:tab pos="4953000" algn="l"/>
                <a:tab pos="5334000" algn="l"/>
                <a:tab pos="5715000" algn="l"/>
                <a:tab pos="6248400" algn="l"/>
                <a:tab pos="6705600" algn="l"/>
              </a:tabLst>
            </a:pPr>
            <a:r>
              <a:rPr lang="fr-FR" sz="1800" dirty="0">
                <a:effectLst/>
                <a:latin typeface="Tahoma" panose="020B0604030504040204" pitchFamily="34" charset="0"/>
                <a:ea typeface="Times New Roman" panose="02020603050405020304" pitchFamily="18" charset="0"/>
                <a:cs typeface="Times New Roman" panose="02020603050405020304" pitchFamily="18" charset="0"/>
              </a:rPr>
              <a:t>Il y a un financement spécifique de la </a:t>
            </a:r>
            <a:r>
              <a:rPr lang="fr-FR" sz="1800" b="1" dirty="0">
                <a:effectLst/>
                <a:latin typeface="Tahoma" panose="020B0604030504040204" pitchFamily="34" charset="0"/>
                <a:ea typeface="Times New Roman" panose="02020603050405020304" pitchFamily="18" charset="0"/>
                <a:cs typeface="Times New Roman" panose="02020603050405020304" pitchFamily="18" charset="0"/>
              </a:rPr>
              <a:t>mission sociale </a:t>
            </a:r>
            <a:r>
              <a:rPr lang="fr-FR" sz="1800" dirty="0">
                <a:effectLst/>
                <a:latin typeface="Tahoma" panose="020B0604030504040204" pitchFamily="34" charset="0"/>
                <a:ea typeface="Times New Roman" panose="02020603050405020304" pitchFamily="18" charset="0"/>
                <a:cs typeface="Times New Roman" panose="02020603050405020304" pitchFamily="18" charset="0"/>
              </a:rPr>
              <a:t>(charge supplémentaire des services sociaux: accueil, langue, charge de travail supplémentaire concernant les soins : durée plus longue; isolement social, pathologies plus complexes,...) ;</a:t>
            </a:r>
            <a:endParaRPr lang="fr-B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CG Times"/>
              <a:buChar char="-"/>
              <a:tabLst>
                <a:tab pos="-1524000" algn="l"/>
                <a:tab pos="-1066800" algn="l"/>
                <a:tab pos="-762000" algn="l"/>
                <a:tab pos="-381000" algn="l"/>
                <a:tab pos="381000" algn="l"/>
                <a:tab pos="457200" algn="l"/>
                <a:tab pos="762000" algn="l"/>
                <a:tab pos="1524000" algn="l"/>
                <a:tab pos="1905000" algn="l"/>
                <a:tab pos="2286000" algn="l"/>
                <a:tab pos="2667000" algn="l"/>
                <a:tab pos="3048000" algn="l"/>
                <a:tab pos="3429000" algn="l"/>
                <a:tab pos="3810000" algn="l"/>
                <a:tab pos="4191000" algn="l"/>
                <a:tab pos="4572000" algn="l"/>
                <a:tab pos="4953000" algn="l"/>
                <a:tab pos="5334000" algn="l"/>
                <a:tab pos="5715000" algn="l"/>
                <a:tab pos="6248400" algn="l"/>
                <a:tab pos="6705600" algn="l"/>
              </a:tabLst>
            </a:pPr>
            <a:r>
              <a:rPr lang="fr-FR" sz="1800" dirty="0">
                <a:effectLst/>
                <a:latin typeface="Tahoma" panose="020B0604030504040204" pitchFamily="34" charset="0"/>
                <a:ea typeface="Times New Roman" panose="02020603050405020304" pitchFamily="18" charset="0"/>
                <a:cs typeface="Times New Roman" panose="02020603050405020304" pitchFamily="18" charset="0"/>
              </a:rPr>
              <a:t>le budget comprend une </a:t>
            </a:r>
            <a:r>
              <a:rPr lang="fr-FR" sz="1800" b="1" dirty="0">
                <a:effectLst/>
                <a:latin typeface="Tahoma" panose="020B0604030504040204" pitchFamily="34" charset="0"/>
                <a:ea typeface="Times New Roman" panose="02020603050405020304" pitchFamily="18" charset="0"/>
                <a:cs typeface="Times New Roman" panose="02020603050405020304" pitchFamily="18" charset="0"/>
              </a:rPr>
              <a:t>partie fixe </a:t>
            </a:r>
            <a:r>
              <a:rPr lang="fr-FR" sz="1800" dirty="0">
                <a:effectLst/>
                <a:latin typeface="Tahoma" panose="020B0604030504040204" pitchFamily="34" charset="0"/>
                <a:ea typeface="Times New Roman" panose="02020603050405020304" pitchFamily="18" charset="0"/>
                <a:cs typeface="Times New Roman" panose="02020603050405020304" pitchFamily="18" charset="0"/>
              </a:rPr>
              <a:t>(de 80% des sous-parties B1 et B2 et 100% des autres sous-parties soit au global ± 85%) et une </a:t>
            </a:r>
            <a:r>
              <a:rPr lang="fr-FR" sz="1800" b="1" dirty="0">
                <a:effectLst/>
                <a:latin typeface="Tahoma" panose="020B0604030504040204" pitchFamily="34" charset="0"/>
                <a:ea typeface="Times New Roman" panose="02020603050405020304" pitchFamily="18" charset="0"/>
                <a:cs typeface="Times New Roman" panose="02020603050405020304" pitchFamily="18" charset="0"/>
              </a:rPr>
              <a:t>partie variable </a:t>
            </a:r>
            <a:r>
              <a:rPr lang="fr-FR" sz="1800" dirty="0">
                <a:effectLst/>
                <a:latin typeface="Tahoma" panose="020B0604030504040204" pitchFamily="34" charset="0"/>
                <a:ea typeface="Times New Roman" panose="02020603050405020304" pitchFamily="18" charset="0"/>
                <a:cs typeface="Times New Roman" panose="02020603050405020304" pitchFamily="18" charset="0"/>
              </a:rPr>
              <a:t>payée par paramètre d’activité (journée d’hospitalisation et l’admission) </a:t>
            </a:r>
          </a:p>
          <a:p>
            <a:pPr marL="342900" lvl="0" indent="-342900" algn="just">
              <a:lnSpc>
                <a:spcPct val="115000"/>
              </a:lnSpc>
              <a:buFont typeface="CG Times"/>
              <a:buChar char="-"/>
              <a:tabLst>
                <a:tab pos="-1524000" algn="l"/>
                <a:tab pos="-1066800" algn="l"/>
                <a:tab pos="-762000" algn="l"/>
                <a:tab pos="-381000" algn="l"/>
                <a:tab pos="381000" algn="l"/>
                <a:tab pos="457200" algn="l"/>
                <a:tab pos="762000" algn="l"/>
                <a:tab pos="1524000" algn="l"/>
                <a:tab pos="1905000" algn="l"/>
                <a:tab pos="2286000" algn="l"/>
                <a:tab pos="2667000" algn="l"/>
                <a:tab pos="3048000" algn="l"/>
                <a:tab pos="3429000" algn="l"/>
                <a:tab pos="3810000" algn="l"/>
                <a:tab pos="4191000" algn="l"/>
                <a:tab pos="4572000" algn="l"/>
                <a:tab pos="4953000" algn="l"/>
                <a:tab pos="5334000" algn="l"/>
                <a:tab pos="5715000" algn="l"/>
                <a:tab pos="6248400" algn="l"/>
                <a:tab pos="6705600" algn="l"/>
              </a:tabLst>
            </a:pPr>
            <a:r>
              <a:rPr lang="fr-FR" sz="1800" dirty="0">
                <a:effectLst/>
                <a:latin typeface="Tahoma" panose="020B0604030504040204" pitchFamily="34" charset="0"/>
                <a:ea typeface="Times New Roman" panose="02020603050405020304" pitchFamily="18" charset="0"/>
                <a:cs typeface="Times New Roman" panose="02020603050405020304" pitchFamily="18" charset="0"/>
              </a:rPr>
              <a:t>la partie fixe de ce budget est </a:t>
            </a:r>
            <a:r>
              <a:rPr lang="fr-FR" sz="1800" b="1" dirty="0">
                <a:effectLst/>
                <a:latin typeface="Tahoma" panose="020B0604030504040204" pitchFamily="34" charset="0"/>
                <a:ea typeface="Times New Roman" panose="02020603050405020304" pitchFamily="18" charset="0"/>
                <a:cs typeface="Times New Roman" panose="02020603050405020304" pitchFamily="18" charset="0"/>
              </a:rPr>
              <a:t>liquidé en douzièmes par les organismes assureurs</a:t>
            </a:r>
            <a:r>
              <a:rPr lang="fr-FR" sz="1800" dirty="0">
                <a:effectLst/>
                <a:latin typeface="Tahoma" panose="020B0604030504040204" pitchFamily="34" charset="0"/>
                <a:ea typeface="Times New Roman" panose="02020603050405020304" pitchFamily="18" charset="0"/>
                <a:cs typeface="Times New Roman" panose="02020603050405020304" pitchFamily="18" charset="0"/>
              </a:rPr>
              <a:t>, en proportion de leur part respective dans les dépenses totales de chaque hôpital au cours du dernier exercice connu ;</a:t>
            </a:r>
            <a:endParaRPr lang="fr-B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fr-BE" dirty="0"/>
          </a:p>
        </p:txBody>
      </p:sp>
      <p:sp>
        <p:nvSpPr>
          <p:cNvPr id="4" name="Espace réservé du numéro de diapositive 3">
            <a:extLst>
              <a:ext uri="{FF2B5EF4-FFF2-40B4-BE49-F238E27FC236}">
                <a16:creationId xmlns:a16="http://schemas.microsoft.com/office/drawing/2014/main" id="{0BAB6C74-BC2D-4913-50E0-20C45A4F436A}"/>
              </a:ext>
            </a:extLst>
          </p:cNvPr>
          <p:cNvSpPr>
            <a:spLocks noGrp="1"/>
          </p:cNvSpPr>
          <p:nvPr>
            <p:ph type="sldNum" sz="quarter" idx="4"/>
          </p:nvPr>
        </p:nvSpPr>
        <p:spPr/>
        <p:txBody>
          <a:bodyPr/>
          <a:lstStyle/>
          <a:p>
            <a:fld id="{B7B886DB-A2D9-4379-A7BE-E36474F7753C}" type="slidenum">
              <a:rPr lang="nl-BE" smtClean="0"/>
              <a:pPr/>
              <a:t>22</a:t>
            </a:fld>
            <a:endParaRPr lang="nl-BE" dirty="0"/>
          </a:p>
        </p:txBody>
      </p:sp>
    </p:spTree>
    <p:extLst>
      <p:ext uri="{BB962C8B-B14F-4D97-AF65-F5344CB8AC3E}">
        <p14:creationId xmlns:p14="http://schemas.microsoft.com/office/powerpoint/2010/main" val="2243732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FEAF1D-9B2F-CC33-1E15-A602D793048C}"/>
              </a:ext>
            </a:extLst>
          </p:cNvPr>
          <p:cNvSpPr>
            <a:spLocks noGrp="1"/>
          </p:cNvSpPr>
          <p:nvPr>
            <p:ph type="title"/>
          </p:nvPr>
        </p:nvSpPr>
        <p:spPr/>
        <p:txBody>
          <a:bodyPr/>
          <a:lstStyle/>
          <a:p>
            <a:r>
              <a:rPr lang="fr-BE" dirty="0"/>
              <a:t>Constitution du BMF</a:t>
            </a:r>
          </a:p>
        </p:txBody>
      </p:sp>
      <p:sp>
        <p:nvSpPr>
          <p:cNvPr id="3" name="Espace réservé du contenu 2">
            <a:extLst>
              <a:ext uri="{FF2B5EF4-FFF2-40B4-BE49-F238E27FC236}">
                <a16:creationId xmlns:a16="http://schemas.microsoft.com/office/drawing/2014/main" id="{3E85CA55-6B59-69C4-104F-4BC719C8A5C7}"/>
              </a:ext>
            </a:extLst>
          </p:cNvPr>
          <p:cNvSpPr>
            <a:spLocks noGrp="1"/>
          </p:cNvSpPr>
          <p:nvPr>
            <p:ph idx="1"/>
          </p:nvPr>
        </p:nvSpPr>
        <p:spPr/>
        <p:txBody>
          <a:bodyPr>
            <a:normAutofit fontScale="92500"/>
          </a:bodyPr>
          <a:lstStyle/>
          <a:p>
            <a:pPr marL="0" indent="0">
              <a:buNone/>
            </a:pPr>
            <a:r>
              <a:rPr lang="fr-BE" b="0" i="0" dirty="0">
                <a:solidFill>
                  <a:srgbClr val="22262A"/>
                </a:solidFill>
                <a:effectLst/>
              </a:rPr>
              <a:t>Le BMF se compose de trois sous-parties principales : </a:t>
            </a:r>
          </a:p>
          <a:p>
            <a:pPr marL="0" indent="0">
              <a:buNone/>
            </a:pPr>
            <a:endParaRPr lang="fr-BE" b="0" i="0" dirty="0">
              <a:solidFill>
                <a:srgbClr val="22262A"/>
              </a:solidFill>
              <a:effectLst/>
            </a:endParaRPr>
          </a:p>
          <a:p>
            <a:r>
              <a:rPr lang="fr-BE" b="0" i="0" dirty="0">
                <a:solidFill>
                  <a:srgbClr val="22262A"/>
                </a:solidFill>
                <a:effectLst/>
              </a:rPr>
              <a:t>un budget pour les charges des crédits à court terme (partie A2)</a:t>
            </a:r>
          </a:p>
          <a:p>
            <a:r>
              <a:rPr lang="fr-BE" b="0" i="0" dirty="0">
                <a:solidFill>
                  <a:srgbClr val="22262A"/>
                </a:solidFill>
                <a:effectLst/>
              </a:rPr>
              <a:t>un budget pour les frais de fonctionnement (partie B)</a:t>
            </a:r>
          </a:p>
          <a:p>
            <a:r>
              <a:rPr lang="fr-BE" b="0" i="0" dirty="0">
                <a:solidFill>
                  <a:srgbClr val="22262A"/>
                </a:solidFill>
                <a:effectLst/>
              </a:rPr>
              <a:t>un budget pour la régularisation du financement a posteriori des différentes parties du BMF (partie C). </a:t>
            </a:r>
          </a:p>
          <a:p>
            <a:pPr marL="0" indent="0">
              <a:buNone/>
            </a:pPr>
            <a:endParaRPr lang="fr-BE" dirty="0">
              <a:solidFill>
                <a:srgbClr val="22262A"/>
              </a:solidFill>
            </a:endParaRPr>
          </a:p>
          <a:p>
            <a:pPr marL="0" indent="0">
              <a:buNone/>
            </a:pPr>
            <a:r>
              <a:rPr lang="fr-BE" b="0" i="0" dirty="0">
                <a:solidFill>
                  <a:srgbClr val="22262A"/>
                </a:solidFill>
                <a:effectLst/>
              </a:rPr>
              <a:t>Le financement hospitalier s’effectue principalement par le biais de montants forfaitaires, coûts réels ou prestations à l’acte.</a:t>
            </a:r>
            <a:endParaRPr lang="fr-BE" dirty="0"/>
          </a:p>
        </p:txBody>
      </p:sp>
      <p:sp>
        <p:nvSpPr>
          <p:cNvPr id="4" name="Espace réservé du numéro de diapositive 3">
            <a:extLst>
              <a:ext uri="{FF2B5EF4-FFF2-40B4-BE49-F238E27FC236}">
                <a16:creationId xmlns:a16="http://schemas.microsoft.com/office/drawing/2014/main" id="{E0BA1E45-E473-DE72-DF7A-6F555C053704}"/>
              </a:ext>
            </a:extLst>
          </p:cNvPr>
          <p:cNvSpPr>
            <a:spLocks noGrp="1"/>
          </p:cNvSpPr>
          <p:nvPr>
            <p:ph type="sldNum" sz="quarter" idx="4"/>
          </p:nvPr>
        </p:nvSpPr>
        <p:spPr/>
        <p:txBody>
          <a:bodyPr/>
          <a:lstStyle/>
          <a:p>
            <a:fld id="{B7B886DB-A2D9-4379-A7BE-E36474F7753C}" type="slidenum">
              <a:rPr lang="nl-BE" smtClean="0"/>
              <a:pPr/>
              <a:t>23</a:t>
            </a:fld>
            <a:endParaRPr lang="nl-BE" dirty="0"/>
          </a:p>
        </p:txBody>
      </p:sp>
    </p:spTree>
    <p:extLst>
      <p:ext uri="{BB962C8B-B14F-4D97-AF65-F5344CB8AC3E}">
        <p14:creationId xmlns:p14="http://schemas.microsoft.com/office/powerpoint/2010/main" val="2982758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7D0865-B3AE-5513-162A-09E4DB48CA5E}"/>
              </a:ext>
            </a:extLst>
          </p:cNvPr>
          <p:cNvSpPr>
            <a:spLocks noGrp="1"/>
          </p:cNvSpPr>
          <p:nvPr>
            <p:ph type="title"/>
          </p:nvPr>
        </p:nvSpPr>
        <p:spPr/>
        <p:txBody>
          <a:bodyPr/>
          <a:lstStyle/>
          <a:p>
            <a:r>
              <a:rPr lang="fr-BE" dirty="0"/>
              <a:t>Principes du financement par le BMF</a:t>
            </a:r>
          </a:p>
        </p:txBody>
      </p:sp>
      <p:sp>
        <p:nvSpPr>
          <p:cNvPr id="3" name="Espace réservé du contenu 2">
            <a:extLst>
              <a:ext uri="{FF2B5EF4-FFF2-40B4-BE49-F238E27FC236}">
                <a16:creationId xmlns:a16="http://schemas.microsoft.com/office/drawing/2014/main" id="{95B34EA1-8B73-B2D6-5694-F438FE1E8769}"/>
              </a:ext>
            </a:extLst>
          </p:cNvPr>
          <p:cNvSpPr>
            <a:spLocks noGrp="1"/>
          </p:cNvSpPr>
          <p:nvPr>
            <p:ph idx="1"/>
          </p:nvPr>
        </p:nvSpPr>
        <p:spPr/>
        <p:txBody>
          <a:bodyPr>
            <a:normAutofit lnSpcReduction="10000"/>
          </a:bodyPr>
          <a:lstStyle/>
          <a:p>
            <a:pPr algn="just">
              <a:lnSpc>
                <a:spcPct val="115000"/>
              </a:lnSpc>
            </a:pPr>
            <a:r>
              <a:rPr lang="fr-FR" sz="2400" dirty="0"/>
              <a:t>L</a:t>
            </a:r>
            <a:r>
              <a:rPr lang="fr-FR" sz="2400" dirty="0">
                <a:effectLst/>
              </a:rPr>
              <a:t>a partie B est indexée puisqu’elle finance surtout des frais de personnel. </a:t>
            </a:r>
          </a:p>
          <a:p>
            <a:pPr marL="0" indent="0" algn="just">
              <a:lnSpc>
                <a:spcPct val="115000"/>
              </a:lnSpc>
              <a:buNone/>
            </a:pPr>
            <a:r>
              <a:rPr lang="fr-FR" sz="2400" dirty="0">
                <a:effectLst/>
              </a:rPr>
              <a:t>Les parties A et C  ne sont pas indexées.</a:t>
            </a:r>
          </a:p>
          <a:p>
            <a:pPr marL="0" indent="0" algn="just">
              <a:lnSpc>
                <a:spcPct val="115000"/>
              </a:lnSpc>
              <a:buNone/>
            </a:pPr>
            <a:endParaRPr lang="fr-BE" sz="2400" dirty="0">
              <a:effectLst/>
            </a:endParaRPr>
          </a:p>
          <a:p>
            <a:pPr algn="just">
              <a:lnSpc>
                <a:spcPct val="115000"/>
              </a:lnSpc>
            </a:pPr>
            <a:r>
              <a:rPr lang="fr-FR" sz="2400" dirty="0"/>
              <a:t>L</a:t>
            </a:r>
            <a:r>
              <a:rPr lang="fr-FR" sz="2400" dirty="0">
                <a:effectLst/>
              </a:rPr>
              <a:t>e financement des sous-parties B1 et B2 dépend de l’activité réalisée et, à ce niveau, aucun financement n’est accordé pour les journées non réalisées. </a:t>
            </a:r>
          </a:p>
          <a:p>
            <a:pPr marL="0" indent="0" algn="just">
              <a:lnSpc>
                <a:spcPct val="115000"/>
              </a:lnSpc>
              <a:buNone/>
            </a:pPr>
            <a:r>
              <a:rPr lang="fr-FR" sz="2400" dirty="0">
                <a:effectLst/>
              </a:rPr>
              <a:t>Les parties A et C par contre, sont financées pleinement quelle que soit l’activité.</a:t>
            </a:r>
            <a:endParaRPr lang="fr-BE" sz="2400" dirty="0">
              <a:effectLst/>
            </a:endParaRPr>
          </a:p>
          <a:p>
            <a:endParaRPr lang="fr-BE" dirty="0"/>
          </a:p>
        </p:txBody>
      </p:sp>
      <p:sp>
        <p:nvSpPr>
          <p:cNvPr id="4" name="Espace réservé du numéro de diapositive 3">
            <a:extLst>
              <a:ext uri="{FF2B5EF4-FFF2-40B4-BE49-F238E27FC236}">
                <a16:creationId xmlns:a16="http://schemas.microsoft.com/office/drawing/2014/main" id="{91CE2097-4380-B6B8-0E35-19B6CAB3CD07}"/>
              </a:ext>
            </a:extLst>
          </p:cNvPr>
          <p:cNvSpPr>
            <a:spLocks noGrp="1"/>
          </p:cNvSpPr>
          <p:nvPr>
            <p:ph type="sldNum" sz="quarter" idx="4"/>
          </p:nvPr>
        </p:nvSpPr>
        <p:spPr/>
        <p:txBody>
          <a:bodyPr/>
          <a:lstStyle/>
          <a:p>
            <a:fld id="{B7B886DB-A2D9-4379-A7BE-E36474F7753C}" type="slidenum">
              <a:rPr lang="nl-BE" smtClean="0"/>
              <a:pPr/>
              <a:t>24</a:t>
            </a:fld>
            <a:endParaRPr lang="nl-BE" dirty="0"/>
          </a:p>
        </p:txBody>
      </p:sp>
    </p:spTree>
    <p:extLst>
      <p:ext uri="{BB962C8B-B14F-4D97-AF65-F5344CB8AC3E}">
        <p14:creationId xmlns:p14="http://schemas.microsoft.com/office/powerpoint/2010/main" val="2761471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e image contenant texte, capture d’écran, nombre, Police&#10;&#10;Description générée automatiquement">
            <a:extLst>
              <a:ext uri="{FF2B5EF4-FFF2-40B4-BE49-F238E27FC236}">
                <a16:creationId xmlns:a16="http://schemas.microsoft.com/office/drawing/2014/main" id="{F7C4B99D-A850-36A7-65D5-7CA49FE5B02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0714"/>
          <a:stretch/>
        </p:blipFill>
        <p:spPr bwMode="auto">
          <a:xfrm>
            <a:off x="20" y="10"/>
            <a:ext cx="12191980" cy="6857990"/>
          </a:xfrm>
          <a:prstGeom prst="rect">
            <a:avLst/>
          </a:prstGeom>
          <a:solidFill>
            <a:srgbClr val="FFFFFF"/>
          </a:solidFill>
        </p:spPr>
      </p:pic>
      <p:sp>
        <p:nvSpPr>
          <p:cNvPr id="4" name="Espace réservé du numéro de diapositive 3" hidden="1">
            <a:extLst>
              <a:ext uri="{FF2B5EF4-FFF2-40B4-BE49-F238E27FC236}">
                <a16:creationId xmlns:a16="http://schemas.microsoft.com/office/drawing/2014/main" id="{69114B56-2B53-1C17-4C73-0F93BF4A9350}"/>
              </a:ext>
            </a:extLst>
          </p:cNvPr>
          <p:cNvSpPr>
            <a:spLocks noGrp="1"/>
          </p:cNvSpPr>
          <p:nvPr>
            <p:ph type="sldNum" sz="quarter" idx="4"/>
          </p:nvPr>
        </p:nvSpPr>
        <p:spPr/>
        <p:txBody>
          <a:bodyPr/>
          <a:lstStyle/>
          <a:p>
            <a:pPr>
              <a:spcAft>
                <a:spcPts val="600"/>
              </a:spcAft>
            </a:pPr>
            <a:fld id="{B7B886DB-A2D9-4379-A7BE-E36474F7753C}" type="slidenum">
              <a:rPr lang="nl-BE" smtClean="0"/>
              <a:pPr>
                <a:spcAft>
                  <a:spcPts val="600"/>
                </a:spcAft>
              </a:pPr>
              <a:t>25</a:t>
            </a:fld>
            <a:endParaRPr lang="nl-BE"/>
          </a:p>
        </p:txBody>
      </p:sp>
    </p:spTree>
    <p:extLst>
      <p:ext uri="{BB962C8B-B14F-4D97-AF65-F5344CB8AC3E}">
        <p14:creationId xmlns:p14="http://schemas.microsoft.com/office/powerpoint/2010/main" val="2889272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Chart 46">
            <a:extLst>
              <a:ext uri="{FF2B5EF4-FFF2-40B4-BE49-F238E27FC236}">
                <a16:creationId xmlns:a16="http://schemas.microsoft.com/office/drawing/2014/main" id="{6AD1F6C4-5FB7-4684-8A9B-DEB6403514B2}"/>
              </a:ext>
            </a:extLst>
          </p:cNvPr>
          <p:cNvGraphicFramePr>
            <a:graphicFrameLocks/>
          </p:cNvGraphicFramePr>
          <p:nvPr/>
        </p:nvGraphicFramePr>
        <p:xfrm>
          <a:off x="357602" y="3721286"/>
          <a:ext cx="3240000" cy="21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 47">
            <a:extLst>
              <a:ext uri="{FF2B5EF4-FFF2-40B4-BE49-F238E27FC236}">
                <a16:creationId xmlns:a16="http://schemas.microsoft.com/office/drawing/2014/main" id="{ECDB16B5-FF9B-48E8-8F41-5050D76AA89C}"/>
              </a:ext>
            </a:extLst>
          </p:cNvPr>
          <p:cNvGraphicFramePr>
            <a:graphicFrameLocks/>
          </p:cNvGraphicFramePr>
          <p:nvPr/>
        </p:nvGraphicFramePr>
        <p:xfrm>
          <a:off x="357602" y="1490305"/>
          <a:ext cx="3240000" cy="2160000"/>
        </p:xfrm>
        <a:graphic>
          <a:graphicData uri="http://schemas.openxmlformats.org/drawingml/2006/chart">
            <c:chart xmlns:c="http://schemas.openxmlformats.org/drawingml/2006/chart" xmlns:r="http://schemas.openxmlformats.org/officeDocument/2006/relationships" r:id="rId4"/>
          </a:graphicData>
        </a:graphic>
      </p:graphicFrame>
      <p:cxnSp>
        <p:nvCxnSpPr>
          <p:cNvPr id="49" name="Connecteur droit 58">
            <a:extLst>
              <a:ext uri="{FF2B5EF4-FFF2-40B4-BE49-F238E27FC236}">
                <a16:creationId xmlns:a16="http://schemas.microsoft.com/office/drawing/2014/main" id="{924DA03F-B1D8-4E0D-AA71-96F0B8135E8D}"/>
              </a:ext>
            </a:extLst>
          </p:cNvPr>
          <p:cNvCxnSpPr>
            <a:cxnSpLocks/>
          </p:cNvCxnSpPr>
          <p:nvPr/>
        </p:nvCxnSpPr>
        <p:spPr>
          <a:xfrm>
            <a:off x="0" y="1419323"/>
            <a:ext cx="3926040" cy="0"/>
          </a:xfrm>
          <a:prstGeom prst="line">
            <a:avLst/>
          </a:prstGeom>
          <a:ln w="9525">
            <a:solidFill>
              <a:srgbClr val="E5D9F2"/>
            </a:solidFill>
          </a:ln>
        </p:spPr>
        <p:style>
          <a:lnRef idx="1">
            <a:schemeClr val="accent1"/>
          </a:lnRef>
          <a:fillRef idx="0">
            <a:schemeClr val="accent1"/>
          </a:fillRef>
          <a:effectRef idx="0">
            <a:schemeClr val="accent1"/>
          </a:effectRef>
          <a:fontRef idx="minor">
            <a:schemeClr val="tx1"/>
          </a:fontRef>
        </p:style>
      </p:cxnSp>
      <p:sp>
        <p:nvSpPr>
          <p:cNvPr id="50" name="ZoneTexte 66">
            <a:extLst>
              <a:ext uri="{FF2B5EF4-FFF2-40B4-BE49-F238E27FC236}">
                <a16:creationId xmlns:a16="http://schemas.microsoft.com/office/drawing/2014/main" id="{C58EB7EF-55AB-4C8D-9179-9D00D88A5E1C}"/>
              </a:ext>
            </a:extLst>
          </p:cNvPr>
          <p:cNvSpPr txBox="1"/>
          <p:nvPr/>
        </p:nvSpPr>
        <p:spPr>
          <a:xfrm>
            <a:off x="650029" y="872587"/>
            <a:ext cx="2655146" cy="369332"/>
          </a:xfrm>
          <a:prstGeom prst="rect">
            <a:avLst/>
          </a:prstGeom>
          <a:noFill/>
        </p:spPr>
        <p:txBody>
          <a:bodyPr wrap="square" rtlCol="0">
            <a:spAutoFit/>
          </a:bodyPr>
          <a:lstStyle>
            <a:defPPr>
              <a:defRPr lang="en-US"/>
            </a:defPPr>
            <a:lvl1pPr algn="ctr">
              <a:defRPr>
                <a:solidFill>
                  <a:schemeClr val="bg2">
                    <a:lumMod val="25000"/>
                  </a:schemeClr>
                </a:solidFill>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latin typeface="Open Sans" pitchFamily="2" charset="0"/>
                <a:ea typeface="Open Sans" pitchFamily="2" charset="0"/>
                <a:cs typeface="Open Sans" pitchFamily="2" charset="0"/>
              </a:rPr>
              <a:t>…PAR STATUT </a:t>
            </a:r>
            <a:r>
              <a:rPr lang="en-US" dirty="0">
                <a:solidFill>
                  <a:schemeClr val="bg2">
                    <a:lumMod val="50000"/>
                  </a:schemeClr>
                </a:solidFill>
                <a:latin typeface="Open Sans" pitchFamily="2" charset="0"/>
                <a:ea typeface="Open Sans" pitchFamily="2" charset="0"/>
                <a:cs typeface="Open Sans" pitchFamily="2" charset="0"/>
              </a:rPr>
              <a:t>[%BMF]</a:t>
            </a:r>
            <a:endParaRPr lang="nl-BE" dirty="0">
              <a:solidFill>
                <a:schemeClr val="bg2">
                  <a:lumMod val="50000"/>
                </a:schemeClr>
              </a:solidFill>
              <a:latin typeface="Open Sans" pitchFamily="2" charset="0"/>
              <a:ea typeface="Open Sans" pitchFamily="2" charset="0"/>
              <a:cs typeface="Open Sans" pitchFamily="2" charset="0"/>
            </a:endParaRPr>
          </a:p>
        </p:txBody>
      </p:sp>
      <p:sp>
        <p:nvSpPr>
          <p:cNvPr id="52" name="Rectangle 51">
            <a:extLst>
              <a:ext uri="{FF2B5EF4-FFF2-40B4-BE49-F238E27FC236}">
                <a16:creationId xmlns:a16="http://schemas.microsoft.com/office/drawing/2014/main" id="{DCCF8A17-0793-4ED9-9C12-C53B0F70F2B3}"/>
              </a:ext>
            </a:extLst>
          </p:cNvPr>
          <p:cNvSpPr/>
          <p:nvPr/>
        </p:nvSpPr>
        <p:spPr>
          <a:xfrm>
            <a:off x="3932178" y="0"/>
            <a:ext cx="4333782" cy="6858000"/>
          </a:xfrm>
          <a:prstGeom prst="rect">
            <a:avLst/>
          </a:prstGeom>
          <a:solidFill>
            <a:srgbClr val="E5D9F2">
              <a:alpha val="60000"/>
            </a:srgbClr>
          </a:solidFill>
          <a:ln w="12700" cap="flat" cmpd="sng" algn="ctr">
            <a:noFill/>
            <a:prstDash val="solid"/>
            <a:miter lim="800000"/>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lang="nl-BE" sz="1400" b="0" i="0" u="none" strike="noStrike" kern="1200" spc="0" baseline="0">
                <a:solidFill>
                  <a:prstClr val="black">
                    <a:lumMod val="65000"/>
                    <a:lumOff val="35000"/>
                  </a:prstClr>
                </a:solidFill>
                <a:latin typeface="Helvetica" panose="020B0604020202020204" pitchFamily="34" charset="0"/>
                <a:ea typeface="+mn-ea"/>
                <a:cs typeface="Helvetica" panose="020B0604020202020204" pitchFamily="34" charset="0"/>
              </a:defRPr>
            </a:pPr>
            <a:endParaRPr lang="nl-BE" sz="1100" b="0" i="0" u="none" strike="noStrike" kern="1200" spc="0" baseline="0">
              <a:solidFill>
                <a:schemeClr val="tx1">
                  <a:lumMod val="65000"/>
                  <a:lumOff val="35000"/>
                </a:schemeClr>
              </a:solidFill>
              <a:latin typeface="Open Sans" pitchFamily="2" charset="0"/>
              <a:ea typeface="Open Sans" pitchFamily="2" charset="0"/>
              <a:cs typeface="Open Sans" pitchFamily="2" charset="0"/>
            </a:endParaRPr>
          </a:p>
        </p:txBody>
      </p:sp>
      <p:graphicFrame>
        <p:nvGraphicFramePr>
          <p:cNvPr id="53" name="Chart 52">
            <a:extLst>
              <a:ext uri="{FF2B5EF4-FFF2-40B4-BE49-F238E27FC236}">
                <a16:creationId xmlns:a16="http://schemas.microsoft.com/office/drawing/2014/main" id="{4D6B97CE-E2A4-4B64-BFE5-9DA656133D05}"/>
              </a:ext>
            </a:extLst>
          </p:cNvPr>
          <p:cNvGraphicFramePr>
            <a:graphicFrameLocks/>
          </p:cNvGraphicFramePr>
          <p:nvPr/>
        </p:nvGraphicFramePr>
        <p:xfrm>
          <a:off x="3926040" y="1658544"/>
          <a:ext cx="4320000" cy="3943263"/>
        </p:xfrm>
        <a:graphic>
          <a:graphicData uri="http://schemas.openxmlformats.org/drawingml/2006/chart">
            <c:chart xmlns:c="http://schemas.openxmlformats.org/drawingml/2006/chart" xmlns:r="http://schemas.openxmlformats.org/officeDocument/2006/relationships" r:id="rId5"/>
          </a:graphicData>
        </a:graphic>
      </p:graphicFrame>
      <p:cxnSp>
        <p:nvCxnSpPr>
          <p:cNvPr id="54" name="Connecteur droit 33">
            <a:extLst>
              <a:ext uri="{FF2B5EF4-FFF2-40B4-BE49-F238E27FC236}">
                <a16:creationId xmlns:a16="http://schemas.microsoft.com/office/drawing/2014/main" id="{A6339124-33EA-4BAB-9D12-92590B1B817F}"/>
              </a:ext>
            </a:extLst>
          </p:cNvPr>
          <p:cNvCxnSpPr>
            <a:cxnSpLocks/>
          </p:cNvCxnSpPr>
          <p:nvPr/>
        </p:nvCxnSpPr>
        <p:spPr>
          <a:xfrm>
            <a:off x="3926040" y="1419323"/>
            <a:ext cx="433992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ZoneTexte 55">
            <a:extLst>
              <a:ext uri="{FF2B5EF4-FFF2-40B4-BE49-F238E27FC236}">
                <a16:creationId xmlns:a16="http://schemas.microsoft.com/office/drawing/2014/main" id="{8D9AC265-D05C-48A6-89B5-C9F7E4E3C054}"/>
              </a:ext>
            </a:extLst>
          </p:cNvPr>
          <p:cNvSpPr txBox="1"/>
          <p:nvPr/>
        </p:nvSpPr>
        <p:spPr>
          <a:xfrm>
            <a:off x="4880717" y="731806"/>
            <a:ext cx="2443660" cy="646331"/>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lang="nl-BE" sz="1400" b="0" i="0" u="none" strike="noStrike" kern="1200" spc="0" baseline="0">
                <a:solidFill>
                  <a:prstClr val="black">
                    <a:lumMod val="65000"/>
                    <a:lumOff val="35000"/>
                  </a:prstClr>
                </a:solidFill>
                <a:latin typeface="Helvetica" panose="020B0604020202020204" pitchFamily="34" charset="0"/>
                <a:ea typeface="+mn-ea"/>
                <a:cs typeface="Helvetica" panose="020B0604020202020204" pitchFamily="34" charset="0"/>
              </a:defRPr>
            </a:pPr>
            <a:r>
              <a:rPr lang="en-US" sz="1800" dirty="0">
                <a:solidFill>
                  <a:schemeClr val="bg2">
                    <a:lumMod val="25000"/>
                  </a:schemeClr>
                </a:solidFill>
                <a:latin typeface="Open Sans" pitchFamily="2" charset="0"/>
                <a:ea typeface="Open Sans" pitchFamily="2" charset="0"/>
                <a:cs typeface="Open Sans" pitchFamily="2" charset="0"/>
              </a:rPr>
              <a:t>…PAR TYPE BUDGETAIRE </a:t>
            </a:r>
            <a:r>
              <a:rPr lang="en-US" sz="1800" dirty="0">
                <a:solidFill>
                  <a:schemeClr val="bg2">
                    <a:lumMod val="50000"/>
                  </a:schemeClr>
                </a:solidFill>
                <a:latin typeface="Open Sans" pitchFamily="2" charset="0"/>
                <a:ea typeface="Open Sans" pitchFamily="2" charset="0"/>
                <a:cs typeface="Open Sans" pitchFamily="2" charset="0"/>
              </a:rPr>
              <a:t>[M€]</a:t>
            </a:r>
            <a:endParaRPr lang="nl-BE" sz="1800" dirty="0">
              <a:solidFill>
                <a:schemeClr val="bg2">
                  <a:lumMod val="50000"/>
                </a:schemeClr>
              </a:solidFill>
              <a:latin typeface="Open Sans" pitchFamily="2" charset="0"/>
              <a:ea typeface="Open Sans" pitchFamily="2" charset="0"/>
              <a:cs typeface="Open Sans" pitchFamily="2" charset="0"/>
            </a:endParaRPr>
          </a:p>
        </p:txBody>
      </p:sp>
      <p:sp>
        <p:nvSpPr>
          <p:cNvPr id="56" name="TextBox 1">
            <a:extLst>
              <a:ext uri="{FF2B5EF4-FFF2-40B4-BE49-F238E27FC236}">
                <a16:creationId xmlns:a16="http://schemas.microsoft.com/office/drawing/2014/main" id="{52F9E4F6-C909-486E-AD7B-A24F7035020F}"/>
              </a:ext>
            </a:extLst>
          </p:cNvPr>
          <p:cNvSpPr txBox="1"/>
          <p:nvPr/>
        </p:nvSpPr>
        <p:spPr>
          <a:xfrm>
            <a:off x="5490088" y="3638504"/>
            <a:ext cx="1211822"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defTabSz="457200" rtl="0" eaLnBrk="1" latinLnBrk="0" hangingPunct="1"/>
            <a:fld id="{E97CB9F7-B45E-4865-AEC2-88E3C4BA8AC5}" type="TxLink">
              <a:rPr lang="en-US" sz="1600" b="1" kern="1200">
                <a:solidFill>
                  <a:schemeClr val="tx1">
                    <a:lumMod val="75000"/>
                    <a:lumOff val="25000"/>
                  </a:schemeClr>
                </a:solidFill>
                <a:latin typeface="Open Sans" pitchFamily="2" charset="0"/>
                <a:ea typeface="Open Sans" pitchFamily="2" charset="0"/>
                <a:cs typeface="Open Sans" pitchFamily="2" charset="0"/>
              </a:rPr>
              <a:pPr marL="0" indent="0" algn="ctr" defTabSz="457200" rtl="0" eaLnBrk="1" latinLnBrk="0" hangingPunct="1"/>
              <a:t>11.321 M€</a:t>
            </a:fld>
            <a:endParaRPr lang="nl-BE" sz="1600" b="1" kern="1200" dirty="0">
              <a:solidFill>
                <a:schemeClr val="tx1">
                  <a:lumMod val="75000"/>
                  <a:lumOff val="25000"/>
                </a:schemeClr>
              </a:solidFill>
              <a:latin typeface="Open Sans" pitchFamily="2" charset="0"/>
              <a:ea typeface="Open Sans" pitchFamily="2" charset="0"/>
              <a:cs typeface="Open Sans" pitchFamily="2" charset="0"/>
            </a:endParaRPr>
          </a:p>
        </p:txBody>
      </p:sp>
      <p:graphicFrame>
        <p:nvGraphicFramePr>
          <p:cNvPr id="61" name="Chart 60">
            <a:extLst>
              <a:ext uri="{FF2B5EF4-FFF2-40B4-BE49-F238E27FC236}">
                <a16:creationId xmlns:a16="http://schemas.microsoft.com/office/drawing/2014/main" id="{E299F756-DDFE-4992-9D37-42CB78F15342}"/>
              </a:ext>
            </a:extLst>
          </p:cNvPr>
          <p:cNvGraphicFramePr>
            <a:graphicFrameLocks/>
          </p:cNvGraphicFramePr>
          <p:nvPr/>
        </p:nvGraphicFramePr>
        <p:xfrm>
          <a:off x="8600537" y="1490304"/>
          <a:ext cx="3126818" cy="4590899"/>
        </p:xfrm>
        <a:graphic>
          <a:graphicData uri="http://schemas.openxmlformats.org/drawingml/2006/chart">
            <c:chart xmlns:c="http://schemas.openxmlformats.org/drawingml/2006/chart" xmlns:r="http://schemas.openxmlformats.org/officeDocument/2006/relationships" r:id="rId6"/>
          </a:graphicData>
        </a:graphic>
      </p:graphicFrame>
      <p:sp>
        <p:nvSpPr>
          <p:cNvPr id="62" name="ZoneTexte 18">
            <a:extLst>
              <a:ext uri="{FF2B5EF4-FFF2-40B4-BE49-F238E27FC236}">
                <a16:creationId xmlns:a16="http://schemas.microsoft.com/office/drawing/2014/main" id="{1A781A1F-AC8A-4874-9495-9EFF24436C04}"/>
              </a:ext>
            </a:extLst>
          </p:cNvPr>
          <p:cNvSpPr txBox="1"/>
          <p:nvPr/>
        </p:nvSpPr>
        <p:spPr>
          <a:xfrm>
            <a:off x="8826454" y="871681"/>
            <a:ext cx="2805052" cy="369332"/>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lang="nl-BE" sz="1400" b="0" i="0" u="none" strike="noStrike" kern="1200" spc="0" baseline="0">
                <a:solidFill>
                  <a:prstClr val="black">
                    <a:lumMod val="65000"/>
                    <a:lumOff val="35000"/>
                  </a:prstClr>
                </a:solidFill>
                <a:latin typeface="Helvetica" panose="020B0604020202020204" pitchFamily="34" charset="0"/>
                <a:ea typeface="+mn-ea"/>
                <a:cs typeface="Helvetica" panose="020B0604020202020204" pitchFamily="34" charset="0"/>
              </a:defRPr>
            </a:pPr>
            <a:r>
              <a:rPr lang="en-US" sz="1800" dirty="0">
                <a:solidFill>
                  <a:schemeClr val="bg2">
                    <a:lumMod val="25000"/>
                  </a:schemeClr>
                </a:solidFill>
                <a:latin typeface="Open Sans" pitchFamily="2" charset="0"/>
                <a:ea typeface="Open Sans" pitchFamily="2" charset="0"/>
                <a:cs typeface="Open Sans" pitchFamily="2" charset="0"/>
              </a:rPr>
              <a:t>…PAR SOUS-PARTIE </a:t>
            </a:r>
            <a:r>
              <a:rPr lang="en-US" sz="1800" dirty="0">
                <a:solidFill>
                  <a:schemeClr val="bg2">
                    <a:lumMod val="50000"/>
                  </a:schemeClr>
                </a:solidFill>
                <a:latin typeface="Open Sans" pitchFamily="2" charset="0"/>
                <a:ea typeface="Open Sans" pitchFamily="2" charset="0"/>
                <a:cs typeface="Open Sans" pitchFamily="2" charset="0"/>
              </a:rPr>
              <a:t>[M€]</a:t>
            </a:r>
            <a:endParaRPr lang="nl-BE" sz="1800" dirty="0">
              <a:solidFill>
                <a:schemeClr val="bg2">
                  <a:lumMod val="50000"/>
                </a:schemeClr>
              </a:solidFill>
              <a:latin typeface="Open Sans" pitchFamily="2" charset="0"/>
              <a:ea typeface="Open Sans" pitchFamily="2" charset="0"/>
              <a:cs typeface="Open Sans" pitchFamily="2" charset="0"/>
            </a:endParaRPr>
          </a:p>
        </p:txBody>
      </p:sp>
      <p:cxnSp>
        <p:nvCxnSpPr>
          <p:cNvPr id="63" name="Connecteur droit 56">
            <a:extLst>
              <a:ext uri="{FF2B5EF4-FFF2-40B4-BE49-F238E27FC236}">
                <a16:creationId xmlns:a16="http://schemas.microsoft.com/office/drawing/2014/main" id="{82D215EC-9E61-4689-BB55-EC2436E5F387}"/>
              </a:ext>
            </a:extLst>
          </p:cNvPr>
          <p:cNvCxnSpPr>
            <a:cxnSpLocks/>
          </p:cNvCxnSpPr>
          <p:nvPr/>
        </p:nvCxnSpPr>
        <p:spPr>
          <a:xfrm>
            <a:off x="8265960" y="1419323"/>
            <a:ext cx="3926040" cy="0"/>
          </a:xfrm>
          <a:prstGeom prst="line">
            <a:avLst/>
          </a:prstGeom>
          <a:ln w="9525">
            <a:solidFill>
              <a:srgbClr val="E5D9F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1136149-7848-421A-8ADF-30E414864BB9}"/>
              </a:ext>
            </a:extLst>
          </p:cNvPr>
          <p:cNvCxnSpPr>
            <a:cxnSpLocks/>
          </p:cNvCxnSpPr>
          <p:nvPr/>
        </p:nvCxnSpPr>
        <p:spPr>
          <a:xfrm flipH="1">
            <a:off x="10961490" y="5564487"/>
            <a:ext cx="75497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A849CDDB-C1C2-A348-1E03-9CCAE172E724}"/>
              </a:ext>
            </a:extLst>
          </p:cNvPr>
          <p:cNvSpPr txBox="1"/>
          <p:nvPr/>
        </p:nvSpPr>
        <p:spPr>
          <a:xfrm>
            <a:off x="152400" y="6332613"/>
            <a:ext cx="2235682" cy="400110"/>
          </a:xfrm>
          <a:prstGeom prst="rect">
            <a:avLst/>
          </a:prstGeom>
          <a:noFill/>
        </p:spPr>
        <p:txBody>
          <a:bodyPr wrap="square" rtlCol="0">
            <a:spAutoFit/>
          </a:bodyPr>
          <a:lstStyle/>
          <a:p>
            <a:r>
              <a:rPr lang="fr-BE" sz="1000" dirty="0">
                <a:solidFill>
                  <a:schemeClr val="bg2">
                    <a:lumMod val="50000"/>
                  </a:schemeClr>
                </a:solidFill>
                <a:latin typeface="Open Sans" pitchFamily="2" charset="0"/>
                <a:ea typeface="Open Sans" pitchFamily="2" charset="0"/>
                <a:cs typeface="Open Sans" pitchFamily="2" charset="0"/>
              </a:rPr>
              <a:t>Données BMF du 1</a:t>
            </a:r>
            <a:r>
              <a:rPr lang="fr-BE" sz="1000" baseline="30000" dirty="0">
                <a:solidFill>
                  <a:schemeClr val="bg2">
                    <a:lumMod val="50000"/>
                  </a:schemeClr>
                </a:solidFill>
                <a:latin typeface="Open Sans" pitchFamily="2" charset="0"/>
                <a:ea typeface="Open Sans" pitchFamily="2" charset="0"/>
                <a:cs typeface="Open Sans" pitchFamily="2" charset="0"/>
              </a:rPr>
              <a:t>er</a:t>
            </a:r>
            <a:r>
              <a:rPr lang="fr-BE" sz="1000" dirty="0">
                <a:solidFill>
                  <a:schemeClr val="bg2">
                    <a:lumMod val="50000"/>
                  </a:schemeClr>
                </a:solidFill>
                <a:latin typeface="Open Sans" pitchFamily="2" charset="0"/>
                <a:ea typeface="Open Sans" pitchFamily="2" charset="0"/>
                <a:cs typeface="Open Sans" pitchFamily="2" charset="0"/>
              </a:rPr>
              <a:t> juillet 2023</a:t>
            </a:r>
          </a:p>
          <a:p>
            <a:r>
              <a:rPr lang="fr-BE" sz="1000" dirty="0" err="1">
                <a:solidFill>
                  <a:schemeClr val="bg2">
                    <a:lumMod val="50000"/>
                  </a:schemeClr>
                </a:solidFill>
                <a:latin typeface="Open Sans" pitchFamily="2" charset="0"/>
                <a:ea typeface="Open Sans" pitchFamily="2" charset="0"/>
                <a:cs typeface="Open Sans" pitchFamily="2" charset="0"/>
              </a:rPr>
              <a:t>Gegevens</a:t>
            </a:r>
            <a:r>
              <a:rPr lang="fr-BE" sz="1000" dirty="0">
                <a:solidFill>
                  <a:schemeClr val="bg2">
                    <a:lumMod val="50000"/>
                  </a:schemeClr>
                </a:solidFill>
                <a:latin typeface="Open Sans" pitchFamily="2" charset="0"/>
                <a:ea typeface="Open Sans" pitchFamily="2" charset="0"/>
                <a:cs typeface="Open Sans" pitchFamily="2" charset="0"/>
              </a:rPr>
              <a:t> BFM van 1 </a:t>
            </a:r>
            <a:r>
              <a:rPr lang="fr-BE" sz="1000" dirty="0" err="1">
                <a:solidFill>
                  <a:schemeClr val="bg2">
                    <a:lumMod val="50000"/>
                  </a:schemeClr>
                </a:solidFill>
                <a:latin typeface="Open Sans" pitchFamily="2" charset="0"/>
                <a:ea typeface="Open Sans" pitchFamily="2" charset="0"/>
                <a:cs typeface="Open Sans" pitchFamily="2" charset="0"/>
              </a:rPr>
              <a:t>juli</a:t>
            </a:r>
            <a:r>
              <a:rPr lang="fr-BE" sz="1000" dirty="0">
                <a:solidFill>
                  <a:schemeClr val="bg2">
                    <a:lumMod val="50000"/>
                  </a:schemeClr>
                </a:solidFill>
                <a:latin typeface="Open Sans" pitchFamily="2" charset="0"/>
                <a:ea typeface="Open Sans" pitchFamily="2" charset="0"/>
                <a:cs typeface="Open Sans" pitchFamily="2" charset="0"/>
              </a:rPr>
              <a:t> 2023</a:t>
            </a:r>
            <a:endParaRPr lang="en-US" sz="1000" dirty="0">
              <a:solidFill>
                <a:schemeClr val="bg2">
                  <a:lumMod val="50000"/>
                </a:schemeClr>
              </a:solidFill>
              <a:latin typeface="Open Sans" pitchFamily="2" charset="0"/>
              <a:ea typeface="Open Sans" pitchFamily="2" charset="0"/>
              <a:cs typeface="Open Sans" pitchFamily="2" charset="0"/>
            </a:endParaRPr>
          </a:p>
        </p:txBody>
      </p:sp>
      <p:sp>
        <p:nvSpPr>
          <p:cNvPr id="74" name="TextBox 73">
            <a:extLst>
              <a:ext uri="{FF2B5EF4-FFF2-40B4-BE49-F238E27FC236}">
                <a16:creationId xmlns:a16="http://schemas.microsoft.com/office/drawing/2014/main" id="{B3602F05-AFEE-71BD-30DF-7081BFDBA6B5}"/>
              </a:ext>
            </a:extLst>
          </p:cNvPr>
          <p:cNvSpPr txBox="1"/>
          <p:nvPr/>
        </p:nvSpPr>
        <p:spPr>
          <a:xfrm>
            <a:off x="297596" y="325332"/>
            <a:ext cx="6094324" cy="369332"/>
          </a:xfrm>
          <a:prstGeom prst="rect">
            <a:avLst/>
          </a:prstGeom>
          <a:noFill/>
        </p:spPr>
        <p:txBody>
          <a:bodyPr wrap="square">
            <a:spAutoFit/>
          </a:bodyPr>
          <a:lstStyle/>
          <a:p>
            <a:r>
              <a:rPr lang="fr-BE" dirty="0">
                <a:solidFill>
                  <a:schemeClr val="bg2">
                    <a:lumMod val="25000"/>
                  </a:schemeClr>
                </a:solidFill>
                <a:latin typeface="Open Sans" pitchFamily="2" charset="0"/>
                <a:ea typeface="Open Sans" pitchFamily="2" charset="0"/>
                <a:cs typeface="Open Sans" pitchFamily="2" charset="0"/>
              </a:rPr>
              <a:t>2023 : LE BMF / HET BFM…</a:t>
            </a:r>
            <a:endParaRPr lang="en-US" dirty="0">
              <a:solidFill>
                <a:schemeClr val="bg2">
                  <a:lumMod val="50000"/>
                </a:schemeClr>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115056340"/>
      </p:ext>
    </p:extLst>
  </p:cSld>
  <p:clrMapOvr>
    <a:masterClrMapping/>
  </p:clrMapOvr>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65D75194-8D8D-2D36-5D27-30B71838746E}"/>
              </a:ext>
            </a:extLst>
          </p:cNvPr>
          <p:cNvSpPr>
            <a:spLocks noGrp="1"/>
          </p:cNvSpPr>
          <p:nvPr>
            <p:ph type="subTitle" idx="1"/>
          </p:nvPr>
        </p:nvSpPr>
        <p:spPr>
          <a:xfrm>
            <a:off x="1209165" y="1886546"/>
            <a:ext cx="9144000" cy="3324645"/>
          </a:xfrm>
        </p:spPr>
        <p:txBody>
          <a:bodyPr>
            <a:normAutofit/>
          </a:bodyPr>
          <a:lstStyle/>
          <a:p>
            <a:pPr algn="l">
              <a:buFont typeface="Arial" panose="020B0604020202020204" pitchFamily="34" charset="0"/>
              <a:buChar char="•"/>
            </a:pPr>
            <a:endParaRPr lang="fr-BE" b="0" dirty="0">
              <a:solidFill>
                <a:srgbClr val="09181B"/>
              </a:solidFill>
            </a:endParaRPr>
          </a:p>
          <a:p>
            <a:pPr algn="l">
              <a:buFont typeface="Arial" panose="020B0604020202020204" pitchFamily="34" charset="0"/>
              <a:buChar char="•"/>
            </a:pPr>
            <a:endParaRPr lang="fr-BE" b="0" i="0" dirty="0">
              <a:solidFill>
                <a:srgbClr val="09181B"/>
              </a:solidFill>
              <a:effectLst/>
              <a:latin typeface="Open Sans" pitchFamily="2" charset="0"/>
            </a:endParaRPr>
          </a:p>
          <a:p>
            <a:endParaRPr lang="nl-BE" dirty="0"/>
          </a:p>
        </p:txBody>
      </p:sp>
      <p:sp>
        <p:nvSpPr>
          <p:cNvPr id="2" name="Title 1">
            <a:extLst>
              <a:ext uri="{FF2B5EF4-FFF2-40B4-BE49-F238E27FC236}">
                <a16:creationId xmlns:a16="http://schemas.microsoft.com/office/drawing/2014/main" id="{51C7C2E2-0025-EBBD-8D48-BA2E234C56BB}"/>
              </a:ext>
            </a:extLst>
          </p:cNvPr>
          <p:cNvSpPr>
            <a:spLocks noGrp="1"/>
          </p:cNvSpPr>
          <p:nvPr>
            <p:ph type="ctrTitle"/>
          </p:nvPr>
        </p:nvSpPr>
        <p:spPr/>
        <p:txBody>
          <a:bodyPr/>
          <a:lstStyle/>
          <a:p>
            <a:r>
              <a:rPr lang="nl-BE" dirty="0"/>
              <a:t>Le BMF  … </a:t>
            </a:r>
            <a:r>
              <a:rPr lang="nl-BE" dirty="0" err="1"/>
              <a:t>assez</a:t>
            </a:r>
            <a:r>
              <a:rPr lang="nl-BE" dirty="0"/>
              <a:t> </a:t>
            </a:r>
            <a:r>
              <a:rPr lang="nl-BE" dirty="0" err="1"/>
              <a:t>simple</a:t>
            </a:r>
            <a:r>
              <a:rPr lang="nl-BE" dirty="0"/>
              <a:t> …sous </a:t>
            </a:r>
            <a:r>
              <a:rPr lang="nl-BE" dirty="0" err="1"/>
              <a:t>partie</a:t>
            </a:r>
            <a:r>
              <a:rPr lang="nl-BE" dirty="0"/>
              <a:t> A</a:t>
            </a:r>
          </a:p>
        </p:txBody>
      </p:sp>
      <p:pic>
        <p:nvPicPr>
          <p:cNvPr id="11266" name="Picture 2" descr="icône de bâtiment d'hôpital dans le style comique ...">
            <a:extLst>
              <a:ext uri="{FF2B5EF4-FFF2-40B4-BE49-F238E27FC236}">
                <a16:creationId xmlns:a16="http://schemas.microsoft.com/office/drawing/2014/main" id="{0BE78EE0-4C63-C37E-989B-F2639D14A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9727" y="3801491"/>
            <a:ext cx="1666875"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251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B4A4EB-4768-AC09-339E-9E77D03BA18E}"/>
              </a:ext>
            </a:extLst>
          </p:cNvPr>
          <p:cNvSpPr>
            <a:spLocks noGrp="1"/>
          </p:cNvSpPr>
          <p:nvPr>
            <p:ph type="title"/>
          </p:nvPr>
        </p:nvSpPr>
        <p:spPr/>
        <p:txBody>
          <a:bodyPr/>
          <a:lstStyle/>
          <a:p>
            <a:r>
              <a:rPr lang="fr-BE" dirty="0"/>
              <a:t>Sous Partie A</a:t>
            </a:r>
          </a:p>
        </p:txBody>
      </p:sp>
      <p:sp>
        <p:nvSpPr>
          <p:cNvPr id="3" name="Espace réservé du contenu 2">
            <a:extLst>
              <a:ext uri="{FF2B5EF4-FFF2-40B4-BE49-F238E27FC236}">
                <a16:creationId xmlns:a16="http://schemas.microsoft.com/office/drawing/2014/main" id="{509A1794-EC1C-2D28-A188-93CBA09D4CA2}"/>
              </a:ext>
            </a:extLst>
          </p:cNvPr>
          <p:cNvSpPr>
            <a:spLocks noGrp="1"/>
          </p:cNvSpPr>
          <p:nvPr>
            <p:ph idx="1"/>
          </p:nvPr>
        </p:nvSpPr>
        <p:spPr/>
        <p:txBody>
          <a:bodyPr>
            <a:normAutofit/>
          </a:bodyPr>
          <a:lstStyle/>
          <a:p>
            <a:pPr algn="just">
              <a:lnSpc>
                <a:spcPct val="115000"/>
              </a:lnSpc>
              <a:spcBef>
                <a:spcPts val="200"/>
              </a:spcBef>
              <a:spcAft>
                <a:spcPts val="200"/>
              </a:spcAft>
              <a:tabLst>
                <a:tab pos="449580" algn="l"/>
              </a:tabLst>
            </a:pPr>
            <a:r>
              <a:rPr lang="fr-FR" sz="2400" dirty="0">
                <a:effectLst/>
              </a:rPr>
              <a:t>Sous-partie </a:t>
            </a:r>
            <a:r>
              <a:rPr lang="fr-FR" sz="2400" b="1" dirty="0">
                <a:effectLst/>
              </a:rPr>
              <a:t>A1</a:t>
            </a:r>
            <a:r>
              <a:rPr lang="fr-FR" sz="2400" dirty="0">
                <a:effectLst/>
              </a:rPr>
              <a:t>: les charges d'investissement</a:t>
            </a:r>
            <a:endParaRPr lang="fr-BE" sz="2400" dirty="0">
              <a:effectLst/>
            </a:endParaRPr>
          </a:p>
          <a:p>
            <a:pPr algn="just">
              <a:lnSpc>
                <a:spcPct val="115000"/>
              </a:lnSpc>
              <a:spcBef>
                <a:spcPts val="200"/>
              </a:spcBef>
              <a:spcAft>
                <a:spcPts val="200"/>
              </a:spcAft>
              <a:tabLst>
                <a:tab pos="449580" algn="l"/>
              </a:tabLst>
            </a:pPr>
            <a:r>
              <a:rPr lang="fr-FR" sz="2400" dirty="0">
                <a:effectLst/>
              </a:rPr>
              <a:t>Sous-partie </a:t>
            </a:r>
            <a:r>
              <a:rPr lang="fr-FR" sz="2400" b="1" dirty="0">
                <a:effectLst/>
              </a:rPr>
              <a:t>A2</a:t>
            </a:r>
            <a:r>
              <a:rPr lang="fr-FR" sz="2400" dirty="0">
                <a:effectLst/>
              </a:rPr>
              <a:t>: les charges de crédits à court terme</a:t>
            </a:r>
          </a:p>
          <a:p>
            <a:pPr algn="just">
              <a:lnSpc>
                <a:spcPct val="115000"/>
              </a:lnSpc>
              <a:spcBef>
                <a:spcPts val="200"/>
              </a:spcBef>
              <a:spcAft>
                <a:spcPts val="200"/>
              </a:spcAft>
              <a:tabLst>
                <a:tab pos="449580" algn="l"/>
              </a:tabLst>
            </a:pPr>
            <a:r>
              <a:rPr lang="en-GB" sz="2400" dirty="0">
                <a:effectLst/>
              </a:rPr>
              <a:t>Sous-</a:t>
            </a:r>
            <a:r>
              <a:rPr lang="en-GB" sz="2400" dirty="0" err="1">
                <a:effectLst/>
              </a:rPr>
              <a:t>partie</a:t>
            </a:r>
            <a:r>
              <a:rPr lang="en-GB" sz="2400" dirty="0">
                <a:effectLst/>
              </a:rPr>
              <a:t> </a:t>
            </a:r>
            <a:r>
              <a:rPr lang="en-GB" sz="2400" b="1" dirty="0">
                <a:effectLst/>
              </a:rPr>
              <a:t>A3</a:t>
            </a:r>
            <a:r>
              <a:rPr lang="en-GB" sz="2400" dirty="0">
                <a:effectLst/>
              </a:rPr>
              <a:t>: charges </a:t>
            </a:r>
            <a:r>
              <a:rPr lang="en-GB" sz="2400" dirty="0" err="1">
                <a:effectLst/>
              </a:rPr>
              <a:t>d'investissement</a:t>
            </a:r>
            <a:r>
              <a:rPr lang="en-GB" sz="2400" dirty="0">
                <a:effectLst/>
              </a:rPr>
              <a:t> des services </a:t>
            </a:r>
            <a:r>
              <a:rPr lang="en-GB" sz="2400" dirty="0" err="1">
                <a:effectLst/>
              </a:rPr>
              <a:t>médico</a:t>
            </a:r>
            <a:r>
              <a:rPr lang="en-GB" sz="2400" dirty="0">
                <a:effectLst/>
              </a:rPr>
              <a:t>-techniques.</a:t>
            </a:r>
            <a:endParaRPr lang="en-GB" sz="2400" dirty="0"/>
          </a:p>
          <a:p>
            <a:pPr marL="0" indent="0" algn="just">
              <a:lnSpc>
                <a:spcPct val="115000"/>
              </a:lnSpc>
              <a:spcBef>
                <a:spcPts val="200"/>
              </a:spcBef>
              <a:spcAft>
                <a:spcPts val="200"/>
              </a:spcAft>
              <a:buNone/>
              <a:tabLst>
                <a:tab pos="449580" algn="l"/>
              </a:tabLst>
            </a:pPr>
            <a:r>
              <a:rPr lang="en-GB" sz="2400" dirty="0"/>
              <a:t>=&gt; la sous </a:t>
            </a:r>
            <a:r>
              <a:rPr lang="en-GB" sz="2400" dirty="0" err="1"/>
              <a:t>partie</a:t>
            </a:r>
            <a:r>
              <a:rPr lang="en-GB" sz="2400" dirty="0"/>
              <a:t> A2 </a:t>
            </a:r>
            <a:r>
              <a:rPr lang="en-GB" sz="2400" dirty="0" err="1"/>
              <a:t>est</a:t>
            </a:r>
            <a:r>
              <a:rPr lang="en-GB" sz="2400" dirty="0"/>
              <a:t> </a:t>
            </a:r>
            <a:r>
              <a:rPr lang="en-GB" sz="2400" dirty="0" err="1"/>
              <a:t>financées</a:t>
            </a:r>
            <a:r>
              <a:rPr lang="en-GB" sz="2400" dirty="0"/>
              <a:t> via le BMF</a:t>
            </a:r>
          </a:p>
          <a:p>
            <a:pPr marL="0" indent="0" algn="just">
              <a:lnSpc>
                <a:spcPct val="115000"/>
              </a:lnSpc>
              <a:spcBef>
                <a:spcPts val="200"/>
              </a:spcBef>
              <a:spcAft>
                <a:spcPts val="200"/>
              </a:spcAft>
              <a:buNone/>
              <a:tabLst>
                <a:tab pos="449580" algn="l"/>
              </a:tabLst>
            </a:pPr>
            <a:r>
              <a:rPr lang="en-GB" sz="2400" dirty="0"/>
              <a:t>=&gt; </a:t>
            </a:r>
            <a:r>
              <a:rPr lang="en-GB" sz="2400" dirty="0" err="1"/>
              <a:t>depuis</a:t>
            </a:r>
            <a:r>
              <a:rPr lang="en-GB" sz="2400" dirty="0"/>
              <a:t> 2016, les charges </a:t>
            </a:r>
            <a:r>
              <a:rPr lang="en-GB" sz="2400" dirty="0" err="1"/>
              <a:t>d’investissements</a:t>
            </a:r>
            <a:r>
              <a:rPr lang="en-GB" sz="2400" dirty="0"/>
              <a:t> </a:t>
            </a:r>
            <a:r>
              <a:rPr lang="en-GB" sz="2400" dirty="0" err="1"/>
              <a:t>sont</a:t>
            </a:r>
            <a:r>
              <a:rPr lang="en-GB" sz="2400" dirty="0"/>
              <a:t> de la </a:t>
            </a:r>
            <a:r>
              <a:rPr lang="en-GB" sz="2400" dirty="0" err="1"/>
              <a:t>compétence</a:t>
            </a:r>
            <a:r>
              <a:rPr lang="en-GB" sz="2400" dirty="0"/>
              <a:t> des </a:t>
            </a:r>
            <a:r>
              <a:rPr lang="en-GB" sz="2400" dirty="0" err="1"/>
              <a:t>entités</a:t>
            </a:r>
            <a:r>
              <a:rPr lang="en-GB" sz="2400" dirty="0"/>
              <a:t> </a:t>
            </a:r>
            <a:r>
              <a:rPr lang="en-GB" sz="2400" dirty="0" err="1"/>
              <a:t>fédérées</a:t>
            </a:r>
            <a:endParaRPr lang="en-GB" sz="2400" dirty="0"/>
          </a:p>
          <a:p>
            <a:pPr marL="0" indent="0" algn="just">
              <a:lnSpc>
                <a:spcPct val="115000"/>
              </a:lnSpc>
              <a:spcBef>
                <a:spcPts val="200"/>
              </a:spcBef>
              <a:spcAft>
                <a:spcPts val="200"/>
              </a:spcAft>
              <a:buNone/>
              <a:tabLst>
                <a:tab pos="449580" algn="l"/>
              </a:tabLst>
            </a:pPr>
            <a:r>
              <a:rPr lang="en-GB" sz="2400" dirty="0"/>
              <a:t>Le </a:t>
            </a:r>
            <a:r>
              <a:rPr lang="en-GB" sz="2400" dirty="0" err="1"/>
              <a:t>fédéral</a:t>
            </a:r>
            <a:r>
              <a:rPr lang="en-GB" sz="2400" dirty="0"/>
              <a:t> </a:t>
            </a:r>
            <a:r>
              <a:rPr lang="en-GB" sz="2400" dirty="0" err="1"/>
              <a:t>calcule</a:t>
            </a:r>
            <a:r>
              <a:rPr lang="en-GB" sz="2400" dirty="0"/>
              <a:t> encore “pour </a:t>
            </a:r>
            <a:r>
              <a:rPr lang="en-GB" sz="2400" dirty="0" err="1"/>
              <a:t>compte</a:t>
            </a:r>
            <a:r>
              <a:rPr lang="en-GB" sz="2400" dirty="0"/>
              <a:t> des </a:t>
            </a:r>
            <a:r>
              <a:rPr lang="en-GB" sz="2400" dirty="0" err="1"/>
              <a:t>entités</a:t>
            </a:r>
            <a:r>
              <a:rPr lang="en-GB" sz="2400" dirty="0"/>
              <a:t>” les budgets </a:t>
            </a:r>
            <a:r>
              <a:rPr lang="en-GB" sz="2400" dirty="0" err="1"/>
              <a:t>relatifs</a:t>
            </a:r>
            <a:r>
              <a:rPr lang="en-GB" sz="2400" dirty="0"/>
              <a:t> aux </a:t>
            </a:r>
            <a:r>
              <a:rPr lang="en-GB" sz="2400" dirty="0" err="1"/>
              <a:t>amortissements</a:t>
            </a:r>
            <a:r>
              <a:rPr lang="en-GB" sz="2400" dirty="0"/>
              <a:t> des </a:t>
            </a:r>
            <a:r>
              <a:rPr lang="en-GB" sz="2400" dirty="0" err="1"/>
              <a:t>investissements</a:t>
            </a:r>
            <a:r>
              <a:rPr lang="en-GB" sz="2400" dirty="0"/>
              <a:t> relevant </a:t>
            </a:r>
            <a:r>
              <a:rPr lang="en-GB" sz="2400" dirty="0" err="1"/>
              <a:t>d’avant</a:t>
            </a:r>
            <a:r>
              <a:rPr lang="en-GB" sz="2400" dirty="0"/>
              <a:t> la </a:t>
            </a:r>
            <a:r>
              <a:rPr lang="en-GB" sz="2400" dirty="0" err="1"/>
              <a:t>réforme</a:t>
            </a:r>
            <a:r>
              <a:rPr lang="en-GB" sz="2400" dirty="0"/>
              <a:t>.</a:t>
            </a:r>
            <a:endParaRPr lang="fr-BE" sz="2400" dirty="0"/>
          </a:p>
        </p:txBody>
      </p:sp>
      <p:sp>
        <p:nvSpPr>
          <p:cNvPr id="4" name="Espace réservé du numéro de diapositive 3">
            <a:extLst>
              <a:ext uri="{FF2B5EF4-FFF2-40B4-BE49-F238E27FC236}">
                <a16:creationId xmlns:a16="http://schemas.microsoft.com/office/drawing/2014/main" id="{C03604A8-8207-9DB9-37AA-35AB5BB493E6}"/>
              </a:ext>
            </a:extLst>
          </p:cNvPr>
          <p:cNvSpPr>
            <a:spLocks noGrp="1"/>
          </p:cNvSpPr>
          <p:nvPr>
            <p:ph type="sldNum" sz="quarter" idx="4"/>
          </p:nvPr>
        </p:nvSpPr>
        <p:spPr/>
        <p:txBody>
          <a:bodyPr/>
          <a:lstStyle/>
          <a:p>
            <a:fld id="{B7B886DB-A2D9-4379-A7BE-E36474F7753C}" type="slidenum">
              <a:rPr lang="nl-BE" smtClean="0"/>
              <a:pPr/>
              <a:t>28</a:t>
            </a:fld>
            <a:endParaRPr lang="nl-BE" dirty="0"/>
          </a:p>
        </p:txBody>
      </p:sp>
    </p:spTree>
    <p:extLst>
      <p:ext uri="{BB962C8B-B14F-4D97-AF65-F5344CB8AC3E}">
        <p14:creationId xmlns:p14="http://schemas.microsoft.com/office/powerpoint/2010/main" val="2921383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65D75194-8D8D-2D36-5D27-30B71838746E}"/>
              </a:ext>
            </a:extLst>
          </p:cNvPr>
          <p:cNvSpPr>
            <a:spLocks noGrp="1"/>
          </p:cNvSpPr>
          <p:nvPr>
            <p:ph type="subTitle" idx="1"/>
          </p:nvPr>
        </p:nvSpPr>
        <p:spPr>
          <a:xfrm>
            <a:off x="1209166" y="1886546"/>
            <a:ext cx="9144000" cy="3324645"/>
          </a:xfrm>
        </p:spPr>
        <p:txBody>
          <a:bodyPr>
            <a:normAutofit/>
          </a:bodyPr>
          <a:lstStyle/>
          <a:p>
            <a:pPr algn="l">
              <a:buFont typeface="Arial" panose="020B0604020202020204" pitchFamily="34" charset="0"/>
              <a:buChar char="•"/>
            </a:pPr>
            <a:endParaRPr lang="fr-BE" b="0" dirty="0">
              <a:solidFill>
                <a:srgbClr val="09181B"/>
              </a:solidFill>
            </a:endParaRPr>
          </a:p>
          <a:p>
            <a:pPr algn="l">
              <a:buFont typeface="Arial" panose="020B0604020202020204" pitchFamily="34" charset="0"/>
              <a:buChar char="•"/>
            </a:pPr>
            <a:endParaRPr lang="fr-BE" b="0" i="0" dirty="0">
              <a:solidFill>
                <a:srgbClr val="09181B"/>
              </a:solidFill>
              <a:effectLst/>
              <a:latin typeface="Open Sans" pitchFamily="2" charset="0"/>
            </a:endParaRPr>
          </a:p>
          <a:p>
            <a:endParaRPr lang="nl-BE" dirty="0"/>
          </a:p>
        </p:txBody>
      </p:sp>
      <p:sp>
        <p:nvSpPr>
          <p:cNvPr id="2" name="Title 1">
            <a:extLst>
              <a:ext uri="{FF2B5EF4-FFF2-40B4-BE49-F238E27FC236}">
                <a16:creationId xmlns:a16="http://schemas.microsoft.com/office/drawing/2014/main" id="{51C7C2E2-0025-EBBD-8D48-BA2E234C56BB}"/>
              </a:ext>
            </a:extLst>
          </p:cNvPr>
          <p:cNvSpPr>
            <a:spLocks noGrp="1"/>
          </p:cNvSpPr>
          <p:nvPr>
            <p:ph type="ctrTitle"/>
          </p:nvPr>
        </p:nvSpPr>
        <p:spPr/>
        <p:txBody>
          <a:bodyPr/>
          <a:lstStyle/>
          <a:p>
            <a:r>
              <a:rPr lang="nl-BE" dirty="0"/>
              <a:t>Le BMF  … </a:t>
            </a:r>
            <a:r>
              <a:rPr lang="nl-BE" dirty="0" err="1"/>
              <a:t>assez</a:t>
            </a:r>
            <a:r>
              <a:rPr lang="nl-BE" dirty="0"/>
              <a:t> </a:t>
            </a:r>
            <a:r>
              <a:rPr lang="nl-BE" dirty="0" err="1"/>
              <a:t>simple</a:t>
            </a:r>
            <a:r>
              <a:rPr lang="nl-BE" dirty="0"/>
              <a:t> … sous </a:t>
            </a:r>
            <a:r>
              <a:rPr lang="nl-BE" dirty="0" err="1"/>
              <a:t>partie</a:t>
            </a:r>
            <a:r>
              <a:rPr lang="nl-BE" dirty="0"/>
              <a:t> B1</a:t>
            </a:r>
          </a:p>
        </p:txBody>
      </p:sp>
    </p:spTree>
    <p:extLst>
      <p:ext uri="{BB962C8B-B14F-4D97-AF65-F5344CB8AC3E}">
        <p14:creationId xmlns:p14="http://schemas.microsoft.com/office/powerpoint/2010/main" val="2224563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B5DFEB2C-25E5-6CFC-71D8-10FC0DBC4DD1}"/>
              </a:ext>
            </a:extLst>
          </p:cNvPr>
          <p:cNvGrpSpPr/>
          <p:nvPr/>
        </p:nvGrpSpPr>
        <p:grpSpPr>
          <a:xfrm>
            <a:off x="305932" y="1492697"/>
            <a:ext cx="5567018" cy="4267200"/>
            <a:chOff x="339343" y="1302002"/>
            <a:chExt cx="5567018" cy="4267200"/>
          </a:xfrm>
        </p:grpSpPr>
        <p:sp>
          <p:nvSpPr>
            <p:cNvPr id="3" name="TextBox 2">
              <a:extLst>
                <a:ext uri="{FF2B5EF4-FFF2-40B4-BE49-F238E27FC236}">
                  <a16:creationId xmlns:a16="http://schemas.microsoft.com/office/drawing/2014/main" id="{8A33509E-EB87-BB9B-70E1-F10137CEE3CC}"/>
                </a:ext>
              </a:extLst>
            </p:cNvPr>
            <p:cNvSpPr txBox="1"/>
            <p:nvPr/>
          </p:nvSpPr>
          <p:spPr>
            <a:xfrm>
              <a:off x="2575025" y="3143215"/>
              <a:ext cx="1095654" cy="584775"/>
            </a:xfrm>
            <a:prstGeom prst="rect">
              <a:avLst/>
            </a:prstGeom>
            <a:noFill/>
          </p:spPr>
          <p:txBody>
            <a:bodyPr wrap="square" rtlCol="0">
              <a:spAutoFit/>
            </a:bodyPr>
            <a:lstStyle/>
            <a:p>
              <a:pPr algn="ctr"/>
              <a:r>
                <a:rPr lang="fr-BE" sz="3200" b="1" dirty="0">
                  <a:solidFill>
                    <a:schemeClr val="bg2">
                      <a:lumMod val="25000"/>
                    </a:schemeClr>
                  </a:solidFill>
                  <a:latin typeface="Open Sans" pitchFamily="2" charset="0"/>
                  <a:ea typeface="Open Sans" pitchFamily="2" charset="0"/>
                  <a:cs typeface="Open Sans" pitchFamily="2" charset="0"/>
                </a:rPr>
                <a:t>162</a:t>
              </a:r>
              <a:endParaRPr lang="en-US" sz="3200" b="1" dirty="0">
                <a:solidFill>
                  <a:schemeClr val="bg2">
                    <a:lumMod val="25000"/>
                  </a:schemeClr>
                </a:solidFill>
                <a:latin typeface="Open Sans" pitchFamily="2" charset="0"/>
                <a:ea typeface="Open Sans" pitchFamily="2" charset="0"/>
                <a:cs typeface="Open Sans" pitchFamily="2" charset="0"/>
              </a:endParaRPr>
            </a:p>
          </p:txBody>
        </p:sp>
        <p:graphicFrame>
          <p:nvGraphicFramePr>
            <p:cNvPr id="4" name="Chart 3">
              <a:extLst>
                <a:ext uri="{FF2B5EF4-FFF2-40B4-BE49-F238E27FC236}">
                  <a16:creationId xmlns:a16="http://schemas.microsoft.com/office/drawing/2014/main" id="{D6FA821E-6A9F-43DA-B319-C5D27D068CAE}"/>
                </a:ext>
              </a:extLst>
            </p:cNvPr>
            <p:cNvGraphicFramePr>
              <a:graphicFrameLocks/>
            </p:cNvGraphicFramePr>
            <p:nvPr/>
          </p:nvGraphicFramePr>
          <p:xfrm>
            <a:off x="394271" y="3941575"/>
            <a:ext cx="2540290" cy="1402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9E087A5B-276F-47FE-BFE1-33B988578AF1}"/>
                </a:ext>
              </a:extLst>
            </p:cNvPr>
            <p:cNvGraphicFramePr>
              <a:graphicFrameLocks/>
            </p:cNvGraphicFramePr>
            <p:nvPr/>
          </p:nvGraphicFramePr>
          <p:xfrm>
            <a:off x="3296167" y="3941575"/>
            <a:ext cx="2540290" cy="1402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49B0CE62-4F86-4C5B-BC4C-E9BC7A8E100C}"/>
                </a:ext>
              </a:extLst>
            </p:cNvPr>
            <p:cNvGraphicFramePr>
              <a:graphicFrameLocks/>
            </p:cNvGraphicFramePr>
            <p:nvPr/>
          </p:nvGraphicFramePr>
          <p:xfrm>
            <a:off x="394271" y="1527549"/>
            <a:ext cx="2540290" cy="10210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E48F6FEF-197B-4A32-B062-E9073AE4D8EE}"/>
                </a:ext>
              </a:extLst>
            </p:cNvPr>
            <p:cNvGraphicFramePr>
              <a:graphicFrameLocks/>
            </p:cNvGraphicFramePr>
            <p:nvPr/>
          </p:nvGraphicFramePr>
          <p:xfrm>
            <a:off x="3296167" y="1527549"/>
            <a:ext cx="2540290" cy="1021080"/>
          </p:xfrm>
          <a:graphic>
            <a:graphicData uri="http://schemas.openxmlformats.org/drawingml/2006/chart">
              <c:chart xmlns:c="http://schemas.openxmlformats.org/drawingml/2006/chart" xmlns:r="http://schemas.openxmlformats.org/officeDocument/2006/relationships" r:id="rId6"/>
            </a:graphicData>
          </a:graphic>
        </p:graphicFrame>
        <p:cxnSp>
          <p:nvCxnSpPr>
            <p:cNvPr id="12" name="Straight Connector 11">
              <a:extLst>
                <a:ext uri="{FF2B5EF4-FFF2-40B4-BE49-F238E27FC236}">
                  <a16:creationId xmlns:a16="http://schemas.microsoft.com/office/drawing/2014/main" id="{27E1EDD6-EBBA-158C-B3C6-DFC62FE0A73F}"/>
                </a:ext>
              </a:extLst>
            </p:cNvPr>
            <p:cNvCxnSpPr>
              <a:cxnSpLocks/>
              <a:stCxn id="3" idx="2"/>
            </p:cNvCxnSpPr>
            <p:nvPr/>
          </p:nvCxnSpPr>
          <p:spPr>
            <a:xfrm>
              <a:off x="3122852" y="3727990"/>
              <a:ext cx="0" cy="18412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93961CD-FD2E-975A-1567-82FCD97D4D58}"/>
                </a:ext>
              </a:extLst>
            </p:cNvPr>
            <p:cNvCxnSpPr>
              <a:cxnSpLocks/>
              <a:endCxn id="3" idx="0"/>
            </p:cNvCxnSpPr>
            <p:nvPr/>
          </p:nvCxnSpPr>
          <p:spPr>
            <a:xfrm>
              <a:off x="3122852" y="1302002"/>
              <a:ext cx="0" cy="1841213"/>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F39CEA9-2E35-6858-F726-04DE4FE99448}"/>
                </a:ext>
              </a:extLst>
            </p:cNvPr>
            <p:cNvCxnSpPr>
              <a:cxnSpLocks/>
              <a:stCxn id="3" idx="3"/>
            </p:cNvCxnSpPr>
            <p:nvPr/>
          </p:nvCxnSpPr>
          <p:spPr>
            <a:xfrm flipV="1">
              <a:off x="3670679" y="3435602"/>
              <a:ext cx="2235682" cy="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4224745-BBB5-D968-D817-212C00655B9B}"/>
                </a:ext>
              </a:extLst>
            </p:cNvPr>
            <p:cNvCxnSpPr>
              <a:cxnSpLocks/>
              <a:endCxn id="3" idx="1"/>
            </p:cNvCxnSpPr>
            <p:nvPr/>
          </p:nvCxnSpPr>
          <p:spPr>
            <a:xfrm>
              <a:off x="339343" y="3435603"/>
              <a:ext cx="223568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7FC7FC27-BF35-05B8-6EB4-E8B34EED12D7}"/>
              </a:ext>
            </a:extLst>
          </p:cNvPr>
          <p:cNvSpPr txBox="1"/>
          <p:nvPr/>
        </p:nvSpPr>
        <p:spPr>
          <a:xfrm>
            <a:off x="1852707" y="312025"/>
            <a:ext cx="2540289" cy="646331"/>
          </a:xfrm>
          <a:prstGeom prst="rect">
            <a:avLst/>
          </a:prstGeom>
          <a:noFill/>
        </p:spPr>
        <p:txBody>
          <a:bodyPr wrap="square" rtlCol="0">
            <a:spAutoFit/>
          </a:bodyPr>
          <a:lstStyle/>
          <a:p>
            <a:pPr algn="ctr"/>
            <a:r>
              <a:rPr lang="fr-BE" dirty="0">
                <a:solidFill>
                  <a:schemeClr val="bg2">
                    <a:lumMod val="25000"/>
                  </a:schemeClr>
                </a:solidFill>
                <a:latin typeface="Open Sans" pitchFamily="2" charset="0"/>
                <a:ea typeface="Open Sans" pitchFamily="2" charset="0"/>
                <a:cs typeface="Open Sans" pitchFamily="2" charset="0"/>
              </a:rPr>
              <a:t>HOPITAUX</a:t>
            </a:r>
          </a:p>
          <a:p>
            <a:pPr algn="ctr"/>
            <a:r>
              <a:rPr lang="fr-BE" dirty="0">
                <a:solidFill>
                  <a:schemeClr val="bg2">
                    <a:lumMod val="25000"/>
                  </a:schemeClr>
                </a:solidFill>
                <a:latin typeface="Open Sans" pitchFamily="2" charset="0"/>
                <a:ea typeface="Open Sans" pitchFamily="2" charset="0"/>
                <a:cs typeface="Open Sans" pitchFamily="2" charset="0"/>
              </a:rPr>
              <a:t>ZIEKENHUIZEN</a:t>
            </a:r>
            <a:endParaRPr lang="en-US" dirty="0">
              <a:solidFill>
                <a:schemeClr val="bg2">
                  <a:lumMod val="25000"/>
                </a:schemeClr>
              </a:solidFill>
              <a:latin typeface="Open Sans" pitchFamily="2" charset="0"/>
              <a:ea typeface="Open Sans" pitchFamily="2" charset="0"/>
              <a:cs typeface="Open Sans" pitchFamily="2" charset="0"/>
            </a:endParaRPr>
          </a:p>
        </p:txBody>
      </p:sp>
      <p:sp>
        <p:nvSpPr>
          <p:cNvPr id="30" name="TextBox 29">
            <a:extLst>
              <a:ext uri="{FF2B5EF4-FFF2-40B4-BE49-F238E27FC236}">
                <a16:creationId xmlns:a16="http://schemas.microsoft.com/office/drawing/2014/main" id="{C070206B-E472-DD28-C4CD-5FDF0538E917}"/>
              </a:ext>
            </a:extLst>
          </p:cNvPr>
          <p:cNvSpPr txBox="1"/>
          <p:nvPr/>
        </p:nvSpPr>
        <p:spPr>
          <a:xfrm>
            <a:off x="7799004" y="312025"/>
            <a:ext cx="2540289" cy="646331"/>
          </a:xfrm>
          <a:prstGeom prst="rect">
            <a:avLst/>
          </a:prstGeom>
          <a:noFill/>
        </p:spPr>
        <p:txBody>
          <a:bodyPr wrap="square" rtlCol="0">
            <a:spAutoFit/>
          </a:bodyPr>
          <a:lstStyle/>
          <a:p>
            <a:pPr algn="ctr"/>
            <a:r>
              <a:rPr lang="fr-BE" dirty="0">
                <a:solidFill>
                  <a:schemeClr val="bg2">
                    <a:lumMod val="25000"/>
                  </a:schemeClr>
                </a:solidFill>
                <a:latin typeface="Open Sans" pitchFamily="2" charset="0"/>
                <a:ea typeface="Open Sans" pitchFamily="2" charset="0"/>
                <a:cs typeface="Open Sans" pitchFamily="2" charset="0"/>
              </a:rPr>
              <a:t>LITS</a:t>
            </a:r>
          </a:p>
          <a:p>
            <a:pPr algn="ctr"/>
            <a:r>
              <a:rPr lang="fr-BE" dirty="0">
                <a:solidFill>
                  <a:schemeClr val="bg2">
                    <a:lumMod val="25000"/>
                  </a:schemeClr>
                </a:solidFill>
                <a:latin typeface="Open Sans" pitchFamily="2" charset="0"/>
                <a:ea typeface="Open Sans" pitchFamily="2" charset="0"/>
                <a:cs typeface="Open Sans" pitchFamily="2" charset="0"/>
              </a:rPr>
              <a:t>BEDDEN</a:t>
            </a:r>
            <a:endParaRPr lang="en-US" dirty="0">
              <a:solidFill>
                <a:schemeClr val="bg2">
                  <a:lumMod val="25000"/>
                </a:schemeClr>
              </a:solidFill>
              <a:latin typeface="Open Sans" pitchFamily="2" charset="0"/>
              <a:ea typeface="Open Sans" pitchFamily="2" charset="0"/>
              <a:cs typeface="Open Sans" pitchFamily="2" charset="0"/>
            </a:endParaRPr>
          </a:p>
        </p:txBody>
      </p:sp>
      <p:sp>
        <p:nvSpPr>
          <p:cNvPr id="31" name="TextBox 30">
            <a:extLst>
              <a:ext uri="{FF2B5EF4-FFF2-40B4-BE49-F238E27FC236}">
                <a16:creationId xmlns:a16="http://schemas.microsoft.com/office/drawing/2014/main" id="{C1FC9A79-0A98-BA22-00C3-5CAE22F0CF58}"/>
              </a:ext>
            </a:extLst>
          </p:cNvPr>
          <p:cNvSpPr txBox="1"/>
          <p:nvPr/>
        </p:nvSpPr>
        <p:spPr>
          <a:xfrm>
            <a:off x="7398713" y="3626297"/>
            <a:ext cx="3340870" cy="646331"/>
          </a:xfrm>
          <a:prstGeom prst="rect">
            <a:avLst/>
          </a:prstGeom>
          <a:noFill/>
        </p:spPr>
        <p:txBody>
          <a:bodyPr wrap="square" rtlCol="0">
            <a:spAutoFit/>
          </a:bodyPr>
          <a:lstStyle/>
          <a:p>
            <a:pPr algn="ctr"/>
            <a:r>
              <a:rPr lang="fr-BE" dirty="0">
                <a:solidFill>
                  <a:schemeClr val="bg2">
                    <a:lumMod val="25000"/>
                  </a:schemeClr>
                </a:solidFill>
                <a:latin typeface="Open Sans" pitchFamily="2" charset="0"/>
                <a:ea typeface="Open Sans" pitchFamily="2" charset="0"/>
                <a:cs typeface="Open Sans" pitchFamily="2" charset="0"/>
              </a:rPr>
              <a:t>ADMISSIONS ‘Grande Porte’</a:t>
            </a:r>
          </a:p>
          <a:p>
            <a:pPr algn="ctr"/>
            <a:r>
              <a:rPr lang="fr-BE" dirty="0">
                <a:solidFill>
                  <a:schemeClr val="bg2">
                    <a:lumMod val="25000"/>
                  </a:schemeClr>
                </a:solidFill>
                <a:latin typeface="Open Sans" pitchFamily="2" charset="0"/>
                <a:ea typeface="Open Sans" pitchFamily="2" charset="0"/>
                <a:cs typeface="Open Sans" pitchFamily="2" charset="0"/>
              </a:rPr>
              <a:t>OPNAMES</a:t>
            </a:r>
            <a:endParaRPr lang="en-US" dirty="0">
              <a:solidFill>
                <a:schemeClr val="bg2">
                  <a:lumMod val="25000"/>
                </a:schemeClr>
              </a:solidFill>
              <a:latin typeface="Open Sans" pitchFamily="2" charset="0"/>
              <a:ea typeface="Open Sans" pitchFamily="2" charset="0"/>
              <a:cs typeface="Open Sans" pitchFamily="2" charset="0"/>
            </a:endParaRPr>
          </a:p>
        </p:txBody>
      </p:sp>
      <p:sp>
        <p:nvSpPr>
          <p:cNvPr id="34" name="TextBox 33">
            <a:extLst>
              <a:ext uri="{FF2B5EF4-FFF2-40B4-BE49-F238E27FC236}">
                <a16:creationId xmlns:a16="http://schemas.microsoft.com/office/drawing/2014/main" id="{F417B369-F8EB-8441-4777-32DC711FD2C1}"/>
              </a:ext>
            </a:extLst>
          </p:cNvPr>
          <p:cNvSpPr txBox="1"/>
          <p:nvPr/>
        </p:nvSpPr>
        <p:spPr>
          <a:xfrm>
            <a:off x="6962193" y="2829939"/>
            <a:ext cx="4893547" cy="415498"/>
          </a:xfrm>
          <a:prstGeom prst="rect">
            <a:avLst/>
          </a:prstGeom>
          <a:noFill/>
        </p:spPr>
        <p:txBody>
          <a:bodyPr wrap="square" rtlCol="0">
            <a:spAutoFit/>
          </a:bodyPr>
          <a:lstStyle>
            <a:defPPr>
              <a:defRPr lang="en-US"/>
            </a:defPPr>
            <a:lvl1pPr algn="r">
              <a:defRPr sz="1050">
                <a:solidFill>
                  <a:schemeClr val="bg2">
                    <a:lumMod val="50000"/>
                  </a:schemeClr>
                </a:solidFill>
              </a:defRPr>
            </a:lvl1pPr>
          </a:lstStyle>
          <a:p>
            <a:r>
              <a:rPr lang="fr-BE" sz="1000" dirty="0">
                <a:latin typeface="Open Sans" pitchFamily="2" charset="0"/>
                <a:ea typeface="Open Sans" pitchFamily="2" charset="0"/>
                <a:cs typeface="Open Sans" pitchFamily="2" charset="0"/>
              </a:rPr>
              <a:t>Données utilisées dans le calcul du BMF du 1er juillet 2023</a:t>
            </a:r>
          </a:p>
          <a:p>
            <a:r>
              <a:rPr lang="fr-BE" sz="1000" dirty="0" err="1">
                <a:latin typeface="Open Sans" pitchFamily="2" charset="0"/>
                <a:ea typeface="Open Sans" pitchFamily="2" charset="0"/>
                <a:cs typeface="Open Sans" pitchFamily="2" charset="0"/>
              </a:rPr>
              <a:t>Gegevens</a:t>
            </a:r>
            <a:r>
              <a:rPr lang="fr-BE" sz="1000" dirty="0">
                <a:latin typeface="Open Sans" pitchFamily="2" charset="0"/>
                <a:ea typeface="Open Sans" pitchFamily="2" charset="0"/>
                <a:cs typeface="Open Sans" pitchFamily="2" charset="0"/>
              </a:rPr>
              <a:t> </a:t>
            </a:r>
            <a:r>
              <a:rPr lang="fr-BE" sz="1000" dirty="0" err="1">
                <a:latin typeface="Open Sans" pitchFamily="2" charset="0"/>
                <a:ea typeface="Open Sans" pitchFamily="2" charset="0"/>
                <a:cs typeface="Open Sans" pitchFamily="2" charset="0"/>
              </a:rPr>
              <a:t>gebruikt</a:t>
            </a:r>
            <a:r>
              <a:rPr lang="fr-BE" sz="1000" dirty="0">
                <a:latin typeface="Open Sans" pitchFamily="2" charset="0"/>
                <a:ea typeface="Open Sans" pitchFamily="2" charset="0"/>
                <a:cs typeface="Open Sans" pitchFamily="2" charset="0"/>
              </a:rPr>
              <a:t> </a:t>
            </a:r>
            <a:r>
              <a:rPr lang="fr-BE" sz="1000" dirty="0" err="1">
                <a:latin typeface="Open Sans" pitchFamily="2" charset="0"/>
                <a:ea typeface="Open Sans" pitchFamily="2" charset="0"/>
                <a:cs typeface="Open Sans" pitchFamily="2" charset="0"/>
              </a:rPr>
              <a:t>voor</a:t>
            </a:r>
            <a:r>
              <a:rPr lang="fr-BE" sz="1000" dirty="0">
                <a:latin typeface="Open Sans" pitchFamily="2" charset="0"/>
                <a:ea typeface="Open Sans" pitchFamily="2" charset="0"/>
                <a:cs typeface="Open Sans" pitchFamily="2" charset="0"/>
              </a:rPr>
              <a:t> de </a:t>
            </a:r>
            <a:r>
              <a:rPr lang="fr-BE" sz="1000" dirty="0" err="1">
                <a:latin typeface="Open Sans" pitchFamily="2" charset="0"/>
                <a:ea typeface="Open Sans" pitchFamily="2" charset="0"/>
                <a:cs typeface="Open Sans" pitchFamily="2" charset="0"/>
              </a:rPr>
              <a:t>berekening</a:t>
            </a:r>
            <a:r>
              <a:rPr lang="fr-BE" sz="1000" dirty="0">
                <a:latin typeface="Open Sans" pitchFamily="2" charset="0"/>
                <a:ea typeface="Open Sans" pitchFamily="2" charset="0"/>
                <a:cs typeface="Open Sans" pitchFamily="2" charset="0"/>
              </a:rPr>
              <a:t> van BFM van 1 </a:t>
            </a:r>
            <a:r>
              <a:rPr lang="fr-BE" sz="1000" dirty="0" err="1">
                <a:latin typeface="Open Sans" pitchFamily="2" charset="0"/>
                <a:ea typeface="Open Sans" pitchFamily="2" charset="0"/>
                <a:cs typeface="Open Sans" pitchFamily="2" charset="0"/>
              </a:rPr>
              <a:t>juli</a:t>
            </a:r>
            <a:r>
              <a:rPr lang="fr-BE" sz="1000" dirty="0">
                <a:latin typeface="Open Sans" pitchFamily="2" charset="0"/>
                <a:ea typeface="Open Sans" pitchFamily="2" charset="0"/>
                <a:cs typeface="Open Sans" pitchFamily="2" charset="0"/>
              </a:rPr>
              <a:t> 2023</a:t>
            </a:r>
            <a:endParaRPr lang="en-US" sz="1000" dirty="0">
              <a:latin typeface="Open Sans" pitchFamily="2" charset="0"/>
              <a:ea typeface="Open Sans" pitchFamily="2" charset="0"/>
              <a:cs typeface="Open Sans" pitchFamily="2" charset="0"/>
            </a:endParaRPr>
          </a:p>
        </p:txBody>
      </p:sp>
      <p:sp>
        <p:nvSpPr>
          <p:cNvPr id="35" name="TextBox 34">
            <a:extLst>
              <a:ext uri="{FF2B5EF4-FFF2-40B4-BE49-F238E27FC236}">
                <a16:creationId xmlns:a16="http://schemas.microsoft.com/office/drawing/2014/main" id="{ADB7B68A-106D-A773-1A22-50F4E65FE2EC}"/>
              </a:ext>
            </a:extLst>
          </p:cNvPr>
          <p:cNvSpPr txBox="1"/>
          <p:nvPr/>
        </p:nvSpPr>
        <p:spPr>
          <a:xfrm>
            <a:off x="3670679" y="6236544"/>
            <a:ext cx="2235682" cy="400110"/>
          </a:xfrm>
          <a:prstGeom prst="rect">
            <a:avLst/>
          </a:prstGeom>
          <a:noFill/>
        </p:spPr>
        <p:txBody>
          <a:bodyPr wrap="square" rtlCol="0">
            <a:spAutoFit/>
          </a:bodyPr>
          <a:lstStyle/>
          <a:p>
            <a:pPr algn="r"/>
            <a:r>
              <a:rPr lang="fr-BE" sz="1000" dirty="0">
                <a:solidFill>
                  <a:schemeClr val="bg2">
                    <a:lumMod val="50000"/>
                  </a:schemeClr>
                </a:solidFill>
                <a:latin typeface="Open Sans" pitchFamily="2" charset="0"/>
                <a:ea typeface="Open Sans" pitchFamily="2" charset="0"/>
                <a:cs typeface="Open Sans" pitchFamily="2" charset="0"/>
              </a:rPr>
              <a:t>Données BMF du 1</a:t>
            </a:r>
            <a:r>
              <a:rPr lang="fr-BE" sz="1000" baseline="30000" dirty="0">
                <a:solidFill>
                  <a:schemeClr val="bg2">
                    <a:lumMod val="50000"/>
                  </a:schemeClr>
                </a:solidFill>
                <a:latin typeface="Open Sans" pitchFamily="2" charset="0"/>
                <a:ea typeface="Open Sans" pitchFamily="2" charset="0"/>
                <a:cs typeface="Open Sans" pitchFamily="2" charset="0"/>
              </a:rPr>
              <a:t>er</a:t>
            </a:r>
            <a:r>
              <a:rPr lang="fr-BE" sz="1000" dirty="0">
                <a:solidFill>
                  <a:schemeClr val="bg2">
                    <a:lumMod val="50000"/>
                  </a:schemeClr>
                </a:solidFill>
                <a:latin typeface="Open Sans" pitchFamily="2" charset="0"/>
                <a:ea typeface="Open Sans" pitchFamily="2" charset="0"/>
                <a:cs typeface="Open Sans" pitchFamily="2" charset="0"/>
              </a:rPr>
              <a:t> juillet 2023</a:t>
            </a:r>
          </a:p>
          <a:p>
            <a:pPr algn="r"/>
            <a:r>
              <a:rPr lang="fr-BE" sz="1000" dirty="0" err="1">
                <a:solidFill>
                  <a:schemeClr val="bg2">
                    <a:lumMod val="50000"/>
                  </a:schemeClr>
                </a:solidFill>
                <a:latin typeface="Open Sans" pitchFamily="2" charset="0"/>
                <a:ea typeface="Open Sans" pitchFamily="2" charset="0"/>
                <a:cs typeface="Open Sans" pitchFamily="2" charset="0"/>
              </a:rPr>
              <a:t>Gegevens</a:t>
            </a:r>
            <a:r>
              <a:rPr lang="fr-BE" sz="1000" dirty="0">
                <a:solidFill>
                  <a:schemeClr val="bg2">
                    <a:lumMod val="50000"/>
                  </a:schemeClr>
                </a:solidFill>
                <a:latin typeface="Open Sans" pitchFamily="2" charset="0"/>
                <a:ea typeface="Open Sans" pitchFamily="2" charset="0"/>
                <a:cs typeface="Open Sans" pitchFamily="2" charset="0"/>
              </a:rPr>
              <a:t> BFM van 1 </a:t>
            </a:r>
            <a:r>
              <a:rPr lang="fr-BE" sz="1000" dirty="0" err="1">
                <a:solidFill>
                  <a:schemeClr val="bg2">
                    <a:lumMod val="50000"/>
                  </a:schemeClr>
                </a:solidFill>
                <a:latin typeface="Open Sans" pitchFamily="2" charset="0"/>
                <a:ea typeface="Open Sans" pitchFamily="2" charset="0"/>
                <a:cs typeface="Open Sans" pitchFamily="2" charset="0"/>
              </a:rPr>
              <a:t>juli</a:t>
            </a:r>
            <a:r>
              <a:rPr lang="fr-BE" sz="1000" dirty="0">
                <a:solidFill>
                  <a:schemeClr val="bg2">
                    <a:lumMod val="50000"/>
                  </a:schemeClr>
                </a:solidFill>
                <a:latin typeface="Open Sans" pitchFamily="2" charset="0"/>
                <a:ea typeface="Open Sans" pitchFamily="2" charset="0"/>
                <a:cs typeface="Open Sans" pitchFamily="2" charset="0"/>
              </a:rPr>
              <a:t> 2023</a:t>
            </a:r>
            <a:endParaRPr lang="en-US" sz="1000" dirty="0">
              <a:solidFill>
                <a:schemeClr val="bg2">
                  <a:lumMod val="50000"/>
                </a:schemeClr>
              </a:solidFill>
              <a:latin typeface="Open Sans" pitchFamily="2" charset="0"/>
              <a:ea typeface="Open Sans" pitchFamily="2" charset="0"/>
              <a:cs typeface="Open Sans" pitchFamily="2" charset="0"/>
            </a:endParaRPr>
          </a:p>
        </p:txBody>
      </p:sp>
      <p:sp>
        <p:nvSpPr>
          <p:cNvPr id="36" name="TextBox 35">
            <a:extLst>
              <a:ext uri="{FF2B5EF4-FFF2-40B4-BE49-F238E27FC236}">
                <a16:creationId xmlns:a16="http://schemas.microsoft.com/office/drawing/2014/main" id="{E9C3420C-F32F-F020-8FE6-6308563F915D}"/>
              </a:ext>
            </a:extLst>
          </p:cNvPr>
          <p:cNvSpPr txBox="1"/>
          <p:nvPr/>
        </p:nvSpPr>
        <p:spPr>
          <a:xfrm>
            <a:off x="6962192" y="6236544"/>
            <a:ext cx="4893547" cy="415498"/>
          </a:xfrm>
          <a:prstGeom prst="rect">
            <a:avLst/>
          </a:prstGeom>
          <a:noFill/>
        </p:spPr>
        <p:txBody>
          <a:bodyPr wrap="square" rtlCol="0">
            <a:spAutoFit/>
          </a:bodyPr>
          <a:lstStyle>
            <a:defPPr>
              <a:defRPr lang="en-US"/>
            </a:defPPr>
            <a:lvl1pPr algn="r">
              <a:defRPr sz="1050">
                <a:solidFill>
                  <a:schemeClr val="bg2">
                    <a:lumMod val="50000"/>
                  </a:schemeClr>
                </a:solidFill>
              </a:defRPr>
            </a:lvl1pPr>
          </a:lstStyle>
          <a:p>
            <a:r>
              <a:rPr lang="fr-BE" sz="1000" dirty="0">
                <a:latin typeface="Open Sans" pitchFamily="2" charset="0"/>
                <a:ea typeface="Open Sans" pitchFamily="2" charset="0"/>
                <a:cs typeface="Open Sans" pitchFamily="2" charset="0"/>
              </a:rPr>
              <a:t>Données FINHOSTA 2021 </a:t>
            </a:r>
          </a:p>
          <a:p>
            <a:r>
              <a:rPr lang="fr-BE" sz="1000" dirty="0">
                <a:latin typeface="Open Sans" pitchFamily="2" charset="0"/>
                <a:ea typeface="Open Sans" pitchFamily="2" charset="0"/>
                <a:cs typeface="Open Sans" pitchFamily="2" charset="0"/>
              </a:rPr>
              <a:t>FINHOSTA </a:t>
            </a:r>
            <a:r>
              <a:rPr lang="fr-BE" sz="1000" dirty="0" err="1">
                <a:latin typeface="Open Sans" pitchFamily="2" charset="0"/>
                <a:ea typeface="Open Sans" pitchFamily="2" charset="0"/>
                <a:cs typeface="Open Sans" pitchFamily="2" charset="0"/>
              </a:rPr>
              <a:t>gegevens</a:t>
            </a:r>
            <a:r>
              <a:rPr lang="fr-BE" sz="1000" dirty="0">
                <a:latin typeface="Open Sans" pitchFamily="2" charset="0"/>
                <a:ea typeface="Open Sans" pitchFamily="2" charset="0"/>
                <a:cs typeface="Open Sans" pitchFamily="2" charset="0"/>
              </a:rPr>
              <a:t> 2021</a:t>
            </a:r>
            <a:endParaRPr lang="en-US" sz="1000" dirty="0">
              <a:latin typeface="Open Sans" pitchFamily="2" charset="0"/>
              <a:ea typeface="Open Sans" pitchFamily="2" charset="0"/>
              <a:cs typeface="Open Sans" pitchFamily="2" charset="0"/>
            </a:endParaRPr>
          </a:p>
        </p:txBody>
      </p:sp>
      <p:sp>
        <p:nvSpPr>
          <p:cNvPr id="37" name="TextBox 36">
            <a:extLst>
              <a:ext uri="{FF2B5EF4-FFF2-40B4-BE49-F238E27FC236}">
                <a16:creationId xmlns:a16="http://schemas.microsoft.com/office/drawing/2014/main" id="{6A02A503-C8DC-336A-049A-D03D1C81CEAF}"/>
              </a:ext>
            </a:extLst>
          </p:cNvPr>
          <p:cNvSpPr txBox="1"/>
          <p:nvPr/>
        </p:nvSpPr>
        <p:spPr>
          <a:xfrm>
            <a:off x="7159281" y="4653488"/>
            <a:ext cx="1279445" cy="738664"/>
          </a:xfrm>
          <a:prstGeom prst="rect">
            <a:avLst/>
          </a:prstGeom>
          <a:noFill/>
        </p:spPr>
        <p:txBody>
          <a:bodyPr wrap="square" rtlCol="0">
            <a:spAutoFit/>
          </a:bodyPr>
          <a:lstStyle/>
          <a:p>
            <a:pPr algn="ctr"/>
            <a:r>
              <a:rPr lang="fr-BE" sz="1200" dirty="0">
                <a:solidFill>
                  <a:srgbClr val="0085E5"/>
                </a:solidFill>
                <a:latin typeface="Open Sans" pitchFamily="2" charset="0"/>
                <a:ea typeface="Open Sans" pitchFamily="2" charset="0"/>
                <a:cs typeface="Open Sans" pitchFamily="2" charset="0"/>
              </a:rPr>
              <a:t>GENERAUX</a:t>
            </a:r>
          </a:p>
          <a:p>
            <a:pPr algn="ctr"/>
            <a:r>
              <a:rPr lang="fr-BE" sz="1200" dirty="0">
                <a:solidFill>
                  <a:srgbClr val="0085E5"/>
                </a:solidFill>
                <a:latin typeface="Open Sans" pitchFamily="2" charset="0"/>
                <a:ea typeface="Open Sans" pitchFamily="2" charset="0"/>
                <a:cs typeface="Open Sans" pitchFamily="2" charset="0"/>
              </a:rPr>
              <a:t>ALGEMENE</a:t>
            </a:r>
          </a:p>
          <a:p>
            <a:pPr algn="ctr"/>
            <a:r>
              <a:rPr lang="fr-BE" b="1" dirty="0">
                <a:solidFill>
                  <a:schemeClr val="tx1">
                    <a:lumMod val="75000"/>
                    <a:lumOff val="25000"/>
                  </a:schemeClr>
                </a:solidFill>
                <a:latin typeface="Open Sans" pitchFamily="2" charset="0"/>
                <a:ea typeface="Open Sans" pitchFamily="2" charset="0"/>
                <a:cs typeface="Open Sans" pitchFamily="2" charset="0"/>
              </a:rPr>
              <a:t>2.280.825</a:t>
            </a:r>
            <a:endParaRPr lang="en-US" b="1" dirty="0">
              <a:solidFill>
                <a:schemeClr val="tx1">
                  <a:lumMod val="75000"/>
                  <a:lumOff val="25000"/>
                </a:schemeClr>
              </a:solidFill>
              <a:latin typeface="Open Sans" pitchFamily="2" charset="0"/>
              <a:ea typeface="Open Sans" pitchFamily="2" charset="0"/>
              <a:cs typeface="Open Sans" pitchFamily="2" charset="0"/>
            </a:endParaRPr>
          </a:p>
        </p:txBody>
      </p:sp>
      <p:sp>
        <p:nvSpPr>
          <p:cNvPr id="38" name="TextBox 37">
            <a:extLst>
              <a:ext uri="{FF2B5EF4-FFF2-40B4-BE49-F238E27FC236}">
                <a16:creationId xmlns:a16="http://schemas.microsoft.com/office/drawing/2014/main" id="{4FB34455-D11C-F29C-15B4-5D2CEAC960B7}"/>
              </a:ext>
            </a:extLst>
          </p:cNvPr>
          <p:cNvSpPr txBox="1"/>
          <p:nvPr/>
        </p:nvSpPr>
        <p:spPr>
          <a:xfrm>
            <a:off x="9615764" y="4658776"/>
            <a:ext cx="1447058" cy="738664"/>
          </a:xfrm>
          <a:prstGeom prst="rect">
            <a:avLst/>
          </a:prstGeom>
          <a:noFill/>
        </p:spPr>
        <p:txBody>
          <a:bodyPr wrap="square" rtlCol="0">
            <a:spAutoFit/>
          </a:bodyPr>
          <a:lstStyle/>
          <a:p>
            <a:pPr algn="ctr"/>
            <a:r>
              <a:rPr lang="fr-BE" sz="1200" dirty="0">
                <a:solidFill>
                  <a:srgbClr val="40E4AD"/>
                </a:solidFill>
                <a:latin typeface="Open Sans" pitchFamily="2" charset="0"/>
                <a:ea typeface="Open Sans" pitchFamily="2" charset="0"/>
                <a:cs typeface="Open Sans" pitchFamily="2" charset="0"/>
              </a:rPr>
              <a:t>PSYCHIATRIQUES</a:t>
            </a:r>
          </a:p>
          <a:p>
            <a:pPr algn="ctr"/>
            <a:r>
              <a:rPr lang="fr-BE" sz="1200" dirty="0">
                <a:solidFill>
                  <a:srgbClr val="40E4AD"/>
                </a:solidFill>
                <a:latin typeface="Open Sans" pitchFamily="2" charset="0"/>
                <a:ea typeface="Open Sans" pitchFamily="2" charset="0"/>
                <a:cs typeface="Open Sans" pitchFamily="2" charset="0"/>
              </a:rPr>
              <a:t>PSYCHIATRISCHE</a:t>
            </a:r>
          </a:p>
          <a:p>
            <a:pPr algn="ctr"/>
            <a:r>
              <a:rPr lang="fr-BE" b="1" dirty="0">
                <a:solidFill>
                  <a:schemeClr val="tx1">
                    <a:lumMod val="75000"/>
                    <a:lumOff val="25000"/>
                  </a:schemeClr>
                </a:solidFill>
                <a:latin typeface="Open Sans" pitchFamily="2" charset="0"/>
                <a:ea typeface="Open Sans" pitchFamily="2" charset="0"/>
                <a:cs typeface="Open Sans" pitchFamily="2" charset="0"/>
              </a:rPr>
              <a:t>51.997</a:t>
            </a:r>
            <a:endParaRPr lang="en-US" b="1" dirty="0">
              <a:solidFill>
                <a:schemeClr val="tx1">
                  <a:lumMod val="75000"/>
                  <a:lumOff val="25000"/>
                </a:schemeClr>
              </a:solidFill>
              <a:latin typeface="Open Sans" pitchFamily="2" charset="0"/>
              <a:ea typeface="Open Sans" pitchFamily="2" charset="0"/>
              <a:cs typeface="Open Sans" pitchFamily="2" charset="0"/>
            </a:endParaRPr>
          </a:p>
        </p:txBody>
      </p:sp>
      <p:graphicFrame>
        <p:nvGraphicFramePr>
          <p:cNvPr id="42" name="Table 42">
            <a:extLst>
              <a:ext uri="{FF2B5EF4-FFF2-40B4-BE49-F238E27FC236}">
                <a16:creationId xmlns:a16="http://schemas.microsoft.com/office/drawing/2014/main" id="{7585028C-F23B-BE22-90A3-32293BD5A538}"/>
              </a:ext>
            </a:extLst>
          </p:cNvPr>
          <p:cNvGraphicFramePr>
            <a:graphicFrameLocks noGrp="1"/>
          </p:cNvGraphicFramePr>
          <p:nvPr/>
        </p:nvGraphicFramePr>
        <p:xfrm>
          <a:off x="6566755" y="1047208"/>
          <a:ext cx="5004786" cy="1500503"/>
        </p:xfrm>
        <a:graphic>
          <a:graphicData uri="http://schemas.openxmlformats.org/drawingml/2006/table">
            <a:tbl>
              <a:tblPr firstRow="1" bandRow="1">
                <a:tableStyleId>{2D5ABB26-0587-4C30-8999-92F81FD0307C}</a:tableStyleId>
              </a:tblPr>
              <a:tblGrid>
                <a:gridCol w="1668262">
                  <a:extLst>
                    <a:ext uri="{9D8B030D-6E8A-4147-A177-3AD203B41FA5}">
                      <a16:colId xmlns:a16="http://schemas.microsoft.com/office/drawing/2014/main" val="1637572699"/>
                    </a:ext>
                  </a:extLst>
                </a:gridCol>
                <a:gridCol w="1668262">
                  <a:extLst>
                    <a:ext uri="{9D8B030D-6E8A-4147-A177-3AD203B41FA5}">
                      <a16:colId xmlns:a16="http://schemas.microsoft.com/office/drawing/2014/main" val="646843318"/>
                    </a:ext>
                  </a:extLst>
                </a:gridCol>
                <a:gridCol w="1668262">
                  <a:extLst>
                    <a:ext uri="{9D8B030D-6E8A-4147-A177-3AD203B41FA5}">
                      <a16:colId xmlns:a16="http://schemas.microsoft.com/office/drawing/2014/main" val="857092705"/>
                    </a:ext>
                  </a:extLst>
                </a:gridCol>
              </a:tblGrid>
              <a:tr h="594086">
                <a:tc>
                  <a:txBody>
                    <a:bodyPr/>
                    <a:lstStyle/>
                    <a:p>
                      <a:pPr algn="ctr"/>
                      <a:r>
                        <a:rPr lang="fr-BE" sz="1200" dirty="0">
                          <a:solidFill>
                            <a:schemeClr val="tx1">
                              <a:lumMod val="75000"/>
                              <a:lumOff val="25000"/>
                            </a:schemeClr>
                          </a:solidFill>
                          <a:latin typeface="Open Sans" pitchFamily="2" charset="0"/>
                          <a:ea typeface="Open Sans" pitchFamily="2" charset="0"/>
                          <a:cs typeface="Open Sans" pitchFamily="2" charset="0"/>
                        </a:rPr>
                        <a:t>Indice</a:t>
                      </a:r>
                    </a:p>
                    <a:p>
                      <a:pPr algn="ctr"/>
                      <a:r>
                        <a:rPr lang="fr-BE" sz="1200" dirty="0">
                          <a:solidFill>
                            <a:schemeClr val="tx1">
                              <a:lumMod val="75000"/>
                              <a:lumOff val="25000"/>
                            </a:schemeClr>
                          </a:solidFill>
                          <a:latin typeface="Open Sans" pitchFamily="2" charset="0"/>
                          <a:ea typeface="Open Sans" pitchFamily="2" charset="0"/>
                          <a:cs typeface="Open Sans" pitchFamily="2" charset="0"/>
                        </a:rPr>
                        <a:t>Index</a:t>
                      </a:r>
                      <a:endParaRPr lang="en-US" sz="1200" dirty="0">
                        <a:solidFill>
                          <a:schemeClr val="tx1">
                            <a:lumMod val="75000"/>
                            <a:lumOff val="25000"/>
                          </a:schemeClr>
                        </a:solidFill>
                        <a:latin typeface="Open Sans" pitchFamily="2" charset="0"/>
                        <a:ea typeface="Open Sans" pitchFamily="2" charset="0"/>
                        <a:cs typeface="Open Sans" pitchFamily="2" charset="0"/>
                      </a:endParaRPr>
                    </a:p>
                  </a:txBody>
                  <a:tcPr anchor="ctr">
                    <a:lnB w="12700" cap="flat" cmpd="sng" algn="ctr">
                      <a:solidFill>
                        <a:srgbClr val="002060"/>
                      </a:solidFill>
                      <a:prstDash val="solid"/>
                      <a:round/>
                      <a:headEnd type="none" w="med" len="med"/>
                      <a:tailEnd type="none" w="med" len="med"/>
                    </a:lnB>
                  </a:tcPr>
                </a:tc>
                <a:tc>
                  <a:txBody>
                    <a:bodyPr/>
                    <a:lstStyle/>
                    <a:p>
                      <a:pPr algn="ctr"/>
                      <a:r>
                        <a:rPr lang="fr-BE" sz="1200" dirty="0">
                          <a:solidFill>
                            <a:schemeClr val="tx1">
                              <a:lumMod val="75000"/>
                              <a:lumOff val="25000"/>
                            </a:schemeClr>
                          </a:solidFill>
                          <a:latin typeface="Open Sans" pitchFamily="2" charset="0"/>
                          <a:ea typeface="Open Sans" pitchFamily="2" charset="0"/>
                          <a:cs typeface="Open Sans" pitchFamily="2" charset="0"/>
                        </a:rPr>
                        <a:t>Agréés </a:t>
                      </a:r>
                    </a:p>
                    <a:p>
                      <a:pPr algn="ctr"/>
                      <a:r>
                        <a:rPr lang="fr-BE" sz="1200" dirty="0" err="1">
                          <a:solidFill>
                            <a:schemeClr val="tx1">
                              <a:lumMod val="75000"/>
                              <a:lumOff val="25000"/>
                            </a:schemeClr>
                          </a:solidFill>
                          <a:latin typeface="Open Sans" pitchFamily="2" charset="0"/>
                          <a:ea typeface="Open Sans" pitchFamily="2" charset="0"/>
                          <a:cs typeface="Open Sans" pitchFamily="2" charset="0"/>
                        </a:rPr>
                        <a:t>Erkende</a:t>
                      </a:r>
                      <a:endParaRPr lang="en-US" sz="1200" dirty="0">
                        <a:solidFill>
                          <a:schemeClr val="tx1">
                            <a:lumMod val="75000"/>
                            <a:lumOff val="25000"/>
                          </a:schemeClr>
                        </a:solidFill>
                        <a:latin typeface="Open Sans" pitchFamily="2" charset="0"/>
                        <a:ea typeface="Open Sans" pitchFamily="2" charset="0"/>
                        <a:cs typeface="Open Sans" pitchFamily="2" charset="0"/>
                      </a:endParaRPr>
                    </a:p>
                  </a:txBody>
                  <a:tcPr anchor="ctr">
                    <a:lnB w="12700" cap="flat" cmpd="sng" algn="ctr">
                      <a:solidFill>
                        <a:srgbClr val="002060"/>
                      </a:solidFill>
                      <a:prstDash val="solid"/>
                      <a:round/>
                      <a:headEnd type="none" w="med" len="med"/>
                      <a:tailEnd type="none" w="med" len="med"/>
                    </a:lnB>
                  </a:tcPr>
                </a:tc>
                <a:tc>
                  <a:txBody>
                    <a:bodyPr/>
                    <a:lstStyle/>
                    <a:p>
                      <a:pPr algn="ctr"/>
                      <a:r>
                        <a:rPr lang="fr-BE" sz="1200" dirty="0">
                          <a:solidFill>
                            <a:schemeClr val="tx1">
                              <a:lumMod val="75000"/>
                              <a:lumOff val="25000"/>
                            </a:schemeClr>
                          </a:solidFill>
                          <a:latin typeface="Open Sans" pitchFamily="2" charset="0"/>
                          <a:ea typeface="Open Sans" pitchFamily="2" charset="0"/>
                          <a:cs typeface="Open Sans" pitchFamily="2" charset="0"/>
                        </a:rPr>
                        <a:t>Justifiés</a:t>
                      </a:r>
                    </a:p>
                    <a:p>
                      <a:pPr algn="ctr"/>
                      <a:r>
                        <a:rPr lang="fr-BE" sz="1200" dirty="0" err="1">
                          <a:solidFill>
                            <a:schemeClr val="tx1">
                              <a:lumMod val="75000"/>
                              <a:lumOff val="25000"/>
                            </a:schemeClr>
                          </a:solidFill>
                          <a:latin typeface="Open Sans" pitchFamily="2" charset="0"/>
                          <a:ea typeface="Open Sans" pitchFamily="2" charset="0"/>
                          <a:cs typeface="Open Sans" pitchFamily="2" charset="0"/>
                        </a:rPr>
                        <a:t>Verantwoorde</a:t>
                      </a:r>
                      <a:endParaRPr lang="en-US" sz="1200" dirty="0">
                        <a:solidFill>
                          <a:schemeClr val="tx1">
                            <a:lumMod val="75000"/>
                            <a:lumOff val="25000"/>
                          </a:schemeClr>
                        </a:solidFill>
                        <a:latin typeface="Open Sans" pitchFamily="2" charset="0"/>
                        <a:ea typeface="Open Sans" pitchFamily="2" charset="0"/>
                        <a:cs typeface="Open Sans" pitchFamily="2" charset="0"/>
                      </a:endParaRPr>
                    </a:p>
                  </a:txBody>
                  <a:tcPr anchor="ctr">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299126491"/>
                  </a:ext>
                </a:extLst>
              </a:tr>
              <a:tr h="302139">
                <a:tc>
                  <a:txBody>
                    <a:bodyPr/>
                    <a:lstStyle/>
                    <a:p>
                      <a:pPr algn="r"/>
                      <a:r>
                        <a:rPr lang="fr-BE" sz="1200" i="1" dirty="0">
                          <a:solidFill>
                            <a:schemeClr val="tx1">
                              <a:lumMod val="75000"/>
                              <a:lumOff val="25000"/>
                            </a:schemeClr>
                          </a:solidFill>
                          <a:latin typeface="Open Sans" pitchFamily="2" charset="0"/>
                          <a:ea typeface="Open Sans" pitchFamily="2" charset="0"/>
                          <a:cs typeface="Open Sans" pitchFamily="2" charset="0"/>
                        </a:rPr>
                        <a:t>CD, E, G, M, NI, HJR</a:t>
                      </a:r>
                      <a:endParaRPr lang="en-US" sz="1200" i="1" dirty="0">
                        <a:solidFill>
                          <a:schemeClr val="tx1">
                            <a:lumMod val="75000"/>
                            <a:lumOff val="25000"/>
                          </a:schemeClr>
                        </a:solidFill>
                        <a:latin typeface="Open Sans" pitchFamily="2" charset="0"/>
                        <a:ea typeface="Open Sans" pitchFamily="2" charset="0"/>
                        <a:cs typeface="Open Sans" pitchFamily="2" charset="0"/>
                      </a:endParaRPr>
                    </a:p>
                  </a:txBody>
                  <a:tcPr anchor="ctr">
                    <a:lnT w="12700" cap="flat" cmpd="sng" algn="ctr">
                      <a:solidFill>
                        <a:srgbClr val="002060"/>
                      </a:solidFill>
                      <a:prstDash val="solid"/>
                      <a:round/>
                      <a:headEnd type="none" w="med" len="med"/>
                      <a:tailEnd type="none" w="med" len="med"/>
                    </a:lnT>
                  </a:tcPr>
                </a:tc>
                <a:tc>
                  <a:txBody>
                    <a:bodyPr/>
                    <a:lstStyle/>
                    <a:p>
                      <a:pPr algn="ctr"/>
                      <a:r>
                        <a:rPr lang="fr-BE" sz="1200" dirty="0">
                          <a:solidFill>
                            <a:schemeClr val="tx1">
                              <a:lumMod val="75000"/>
                              <a:lumOff val="25000"/>
                            </a:schemeClr>
                          </a:solidFill>
                          <a:latin typeface="Open Sans" pitchFamily="2" charset="0"/>
                          <a:ea typeface="Open Sans" pitchFamily="2" charset="0"/>
                          <a:cs typeface="Open Sans" pitchFamily="2" charset="0"/>
                        </a:rPr>
                        <a:t>41.909</a:t>
                      </a:r>
                      <a:endParaRPr lang="en-US" sz="1200" dirty="0">
                        <a:solidFill>
                          <a:schemeClr val="tx1">
                            <a:lumMod val="75000"/>
                            <a:lumOff val="25000"/>
                          </a:schemeClr>
                        </a:solidFill>
                        <a:latin typeface="Open Sans" pitchFamily="2" charset="0"/>
                        <a:ea typeface="Open Sans" pitchFamily="2" charset="0"/>
                        <a:cs typeface="Open Sans" pitchFamily="2" charset="0"/>
                      </a:endParaRPr>
                    </a:p>
                  </a:txBody>
                  <a:tcPr anchor="ctr">
                    <a:lnT w="12700" cap="flat" cmpd="sng" algn="ctr">
                      <a:solidFill>
                        <a:srgbClr val="002060"/>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200" dirty="0">
                          <a:solidFill>
                            <a:schemeClr val="tx1">
                              <a:lumMod val="75000"/>
                              <a:lumOff val="25000"/>
                            </a:schemeClr>
                          </a:solidFill>
                          <a:latin typeface="Open Sans" pitchFamily="2" charset="0"/>
                          <a:ea typeface="Open Sans" pitchFamily="2" charset="0"/>
                          <a:cs typeface="Open Sans" pitchFamily="2" charset="0"/>
                        </a:rPr>
                        <a:t>38.448</a:t>
                      </a:r>
                      <a:endParaRPr lang="en-US" sz="1200" dirty="0">
                        <a:solidFill>
                          <a:schemeClr val="tx1">
                            <a:lumMod val="75000"/>
                            <a:lumOff val="25000"/>
                          </a:schemeClr>
                        </a:solidFill>
                        <a:latin typeface="Open Sans" pitchFamily="2" charset="0"/>
                        <a:ea typeface="Open Sans" pitchFamily="2" charset="0"/>
                        <a:cs typeface="Open Sans" pitchFamily="2" charset="0"/>
                      </a:endParaRPr>
                    </a:p>
                  </a:txBody>
                  <a:tcPr anchor="ctr">
                    <a:lnT w="12700" cap="flat" cmpd="sng" algn="ctr">
                      <a:solidFill>
                        <a:srgbClr val="002060"/>
                      </a:solidFill>
                      <a:prstDash val="solid"/>
                      <a:round/>
                      <a:headEnd type="none" w="med" len="med"/>
                      <a:tailEnd type="none" w="med" len="med"/>
                    </a:lnT>
                  </a:tcPr>
                </a:tc>
                <a:extLst>
                  <a:ext uri="{0D108BD9-81ED-4DB2-BD59-A6C34878D82A}">
                    <a16:rowId xmlns:a16="http://schemas.microsoft.com/office/drawing/2014/main" val="1505622948"/>
                  </a:ext>
                </a:extLst>
              </a:tr>
              <a:tr h="302139">
                <a:tc>
                  <a:txBody>
                    <a:bodyPr/>
                    <a:lstStyle/>
                    <a:p>
                      <a:pPr algn="r"/>
                      <a:r>
                        <a:rPr lang="fr-BE" sz="1200" dirty="0">
                          <a:solidFill>
                            <a:schemeClr val="tx1">
                              <a:lumMod val="75000"/>
                              <a:lumOff val="25000"/>
                            </a:schemeClr>
                          </a:solidFill>
                          <a:latin typeface="Open Sans" pitchFamily="2" charset="0"/>
                          <a:ea typeface="Open Sans" pitchFamily="2" charset="0"/>
                          <a:cs typeface="Open Sans" pitchFamily="2" charset="0"/>
                        </a:rPr>
                        <a:t>Autres</a:t>
                      </a:r>
                      <a:endParaRPr lang="en-US" sz="1200" dirty="0">
                        <a:solidFill>
                          <a:schemeClr val="tx1">
                            <a:lumMod val="75000"/>
                            <a:lumOff val="25000"/>
                          </a:schemeClr>
                        </a:solidFill>
                        <a:latin typeface="Open Sans" pitchFamily="2" charset="0"/>
                        <a:ea typeface="Open Sans" pitchFamily="2" charset="0"/>
                        <a:cs typeface="Open Sans" pitchFamily="2" charset="0"/>
                      </a:endParaRPr>
                    </a:p>
                  </a:txBody>
                  <a:tcPr anchor="ctr"/>
                </a:tc>
                <a:tc>
                  <a:txBody>
                    <a:bodyPr/>
                    <a:lstStyle/>
                    <a:p>
                      <a:pPr algn="ctr"/>
                      <a:r>
                        <a:rPr lang="fr-BE" sz="1200" dirty="0">
                          <a:solidFill>
                            <a:schemeClr val="tx1">
                              <a:lumMod val="75000"/>
                              <a:lumOff val="25000"/>
                            </a:schemeClr>
                          </a:solidFill>
                          <a:latin typeface="Open Sans" pitchFamily="2" charset="0"/>
                          <a:ea typeface="Open Sans" pitchFamily="2" charset="0"/>
                          <a:cs typeface="Open Sans" pitchFamily="2" charset="0"/>
                        </a:rPr>
                        <a:t>24.892</a:t>
                      </a:r>
                      <a:endParaRPr lang="en-US" sz="1200" dirty="0">
                        <a:solidFill>
                          <a:schemeClr val="tx1">
                            <a:lumMod val="75000"/>
                            <a:lumOff val="25000"/>
                          </a:schemeClr>
                        </a:solidFill>
                        <a:latin typeface="Open Sans" pitchFamily="2" charset="0"/>
                        <a:ea typeface="Open Sans" pitchFamily="2" charset="0"/>
                        <a:cs typeface="Open Sans" pitchFamily="2" charset="0"/>
                      </a:endParaRPr>
                    </a:p>
                  </a:txBody>
                  <a:tcPr anchor="ctr"/>
                </a:tc>
                <a:tc>
                  <a:txBody>
                    <a:bodyPr/>
                    <a:lstStyle/>
                    <a:p>
                      <a:pPr algn="ctr"/>
                      <a:r>
                        <a:rPr lang="fr-BE" sz="1200" dirty="0">
                          <a:solidFill>
                            <a:schemeClr val="tx1">
                              <a:lumMod val="75000"/>
                              <a:lumOff val="25000"/>
                            </a:schemeClr>
                          </a:solidFill>
                          <a:latin typeface="Open Sans" pitchFamily="2" charset="0"/>
                          <a:ea typeface="Open Sans" pitchFamily="2" charset="0"/>
                          <a:cs typeface="Open Sans" pitchFamily="2" charset="0"/>
                        </a:rPr>
                        <a:t>-</a:t>
                      </a:r>
                      <a:endParaRPr lang="en-US" sz="1200" dirty="0">
                        <a:solidFill>
                          <a:schemeClr val="tx1">
                            <a:lumMod val="75000"/>
                            <a:lumOff val="25000"/>
                          </a:schemeClr>
                        </a:solidFill>
                        <a:latin typeface="Open Sans" pitchFamily="2" charset="0"/>
                        <a:ea typeface="Open Sans" pitchFamily="2" charset="0"/>
                        <a:cs typeface="Open Sans" pitchFamily="2" charset="0"/>
                      </a:endParaRPr>
                    </a:p>
                  </a:txBody>
                  <a:tcPr anchor="ctr"/>
                </a:tc>
                <a:extLst>
                  <a:ext uri="{0D108BD9-81ED-4DB2-BD59-A6C34878D82A}">
                    <a16:rowId xmlns:a16="http://schemas.microsoft.com/office/drawing/2014/main" val="2397390117"/>
                  </a:ext>
                </a:extLst>
              </a:tr>
              <a:tr h="302139">
                <a:tc>
                  <a:txBody>
                    <a:bodyPr/>
                    <a:lstStyle/>
                    <a:p>
                      <a:pPr algn="r"/>
                      <a:r>
                        <a:rPr lang="fr-BE" sz="1200" b="1" dirty="0">
                          <a:solidFill>
                            <a:schemeClr val="tx1">
                              <a:lumMod val="75000"/>
                              <a:lumOff val="25000"/>
                            </a:schemeClr>
                          </a:solidFill>
                          <a:latin typeface="Open Sans" pitchFamily="2" charset="0"/>
                          <a:ea typeface="Open Sans" pitchFamily="2" charset="0"/>
                          <a:cs typeface="Open Sans" pitchFamily="2" charset="0"/>
                        </a:rPr>
                        <a:t>Total</a:t>
                      </a:r>
                      <a:endParaRPr lang="en-US" sz="1200" b="1" dirty="0">
                        <a:solidFill>
                          <a:schemeClr val="tx1">
                            <a:lumMod val="75000"/>
                            <a:lumOff val="25000"/>
                          </a:schemeClr>
                        </a:solidFill>
                        <a:latin typeface="Open Sans" pitchFamily="2" charset="0"/>
                        <a:ea typeface="Open Sans" pitchFamily="2" charset="0"/>
                        <a:cs typeface="Open Sans" pitchFamily="2" charset="0"/>
                      </a:endParaRPr>
                    </a:p>
                  </a:txBody>
                  <a:tcPr anchor="ctr"/>
                </a:tc>
                <a:tc>
                  <a:txBody>
                    <a:bodyPr/>
                    <a:lstStyle/>
                    <a:p>
                      <a:pPr algn="ctr"/>
                      <a:r>
                        <a:rPr lang="fr-BE" sz="1200" b="1" dirty="0">
                          <a:solidFill>
                            <a:schemeClr val="tx1">
                              <a:lumMod val="75000"/>
                              <a:lumOff val="25000"/>
                            </a:schemeClr>
                          </a:solidFill>
                          <a:latin typeface="Open Sans" pitchFamily="2" charset="0"/>
                          <a:ea typeface="Open Sans" pitchFamily="2" charset="0"/>
                          <a:cs typeface="Open Sans" pitchFamily="2" charset="0"/>
                        </a:rPr>
                        <a:t>66.801</a:t>
                      </a:r>
                      <a:endParaRPr lang="en-US" sz="1200" b="1" dirty="0">
                        <a:solidFill>
                          <a:schemeClr val="tx1">
                            <a:lumMod val="75000"/>
                            <a:lumOff val="25000"/>
                          </a:schemeClr>
                        </a:solidFill>
                        <a:latin typeface="Open Sans" pitchFamily="2" charset="0"/>
                        <a:ea typeface="Open Sans" pitchFamily="2" charset="0"/>
                        <a:cs typeface="Open Sans" pitchFamily="2" charset="0"/>
                      </a:endParaRPr>
                    </a:p>
                  </a:txBody>
                  <a:tcPr anchor="ctr"/>
                </a:tc>
                <a:tc>
                  <a:txBody>
                    <a:bodyPr/>
                    <a:lstStyle/>
                    <a:p>
                      <a:pPr algn="ctr"/>
                      <a:r>
                        <a:rPr lang="fr-BE" sz="1200" b="1" dirty="0">
                          <a:solidFill>
                            <a:schemeClr val="tx1">
                              <a:lumMod val="75000"/>
                              <a:lumOff val="25000"/>
                            </a:schemeClr>
                          </a:solidFill>
                          <a:latin typeface="Open Sans" pitchFamily="2" charset="0"/>
                          <a:ea typeface="Open Sans" pitchFamily="2" charset="0"/>
                          <a:cs typeface="Open Sans" pitchFamily="2" charset="0"/>
                        </a:rPr>
                        <a:t>38.448</a:t>
                      </a:r>
                      <a:endParaRPr lang="en-US" sz="1200" b="1" dirty="0">
                        <a:solidFill>
                          <a:schemeClr val="tx1">
                            <a:lumMod val="75000"/>
                            <a:lumOff val="25000"/>
                          </a:schemeClr>
                        </a:solidFill>
                        <a:latin typeface="Open Sans" pitchFamily="2" charset="0"/>
                        <a:ea typeface="Open Sans" pitchFamily="2" charset="0"/>
                        <a:cs typeface="Open Sans" pitchFamily="2" charset="0"/>
                      </a:endParaRPr>
                    </a:p>
                  </a:txBody>
                  <a:tcPr anchor="ctr"/>
                </a:tc>
                <a:extLst>
                  <a:ext uri="{0D108BD9-81ED-4DB2-BD59-A6C34878D82A}">
                    <a16:rowId xmlns:a16="http://schemas.microsoft.com/office/drawing/2014/main" val="1588625632"/>
                  </a:ext>
                </a:extLst>
              </a:tr>
            </a:tbl>
          </a:graphicData>
        </a:graphic>
      </p:graphicFrame>
    </p:spTree>
    <p:extLst>
      <p:ext uri="{BB962C8B-B14F-4D97-AF65-F5344CB8AC3E}">
        <p14:creationId xmlns:p14="http://schemas.microsoft.com/office/powerpoint/2010/main" val="2531954970"/>
      </p:ext>
    </p:extLst>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327689-2F79-AF2C-9F37-0FBFC3E7DBED}"/>
              </a:ext>
            </a:extLst>
          </p:cNvPr>
          <p:cNvSpPr>
            <a:spLocks noGrp="1"/>
          </p:cNvSpPr>
          <p:nvPr>
            <p:ph type="title"/>
          </p:nvPr>
        </p:nvSpPr>
        <p:spPr/>
        <p:txBody>
          <a:bodyPr/>
          <a:lstStyle/>
          <a:p>
            <a:r>
              <a:rPr lang="fr-BE" dirty="0"/>
              <a:t>Sous partie B1- Principes</a:t>
            </a:r>
          </a:p>
        </p:txBody>
      </p:sp>
      <p:sp>
        <p:nvSpPr>
          <p:cNvPr id="3" name="Espace réservé du contenu 2">
            <a:extLst>
              <a:ext uri="{FF2B5EF4-FFF2-40B4-BE49-F238E27FC236}">
                <a16:creationId xmlns:a16="http://schemas.microsoft.com/office/drawing/2014/main" id="{84C7C303-14B9-E87C-23CF-A9EBE1FF8E50}"/>
              </a:ext>
            </a:extLst>
          </p:cNvPr>
          <p:cNvSpPr>
            <a:spLocks noGrp="1"/>
          </p:cNvSpPr>
          <p:nvPr>
            <p:ph idx="1"/>
          </p:nvPr>
        </p:nvSpPr>
        <p:spPr/>
        <p:txBody>
          <a:bodyPr/>
          <a:lstStyle/>
          <a:p>
            <a:r>
              <a:rPr lang="fr-BE" dirty="0">
                <a:solidFill>
                  <a:schemeClr val="bg2">
                    <a:lumMod val="25000"/>
                  </a:schemeClr>
                </a:solidFill>
              </a:rPr>
              <a:t>Il s’agit d’un f</a:t>
            </a:r>
            <a:r>
              <a:rPr lang="fr-BE" sz="2800" dirty="0">
                <a:solidFill>
                  <a:schemeClr val="bg2">
                    <a:lumMod val="25000"/>
                  </a:schemeClr>
                </a:solidFill>
                <a:effectLst/>
              </a:rPr>
              <a:t>inancement forfaitaire </a:t>
            </a:r>
            <a:r>
              <a:rPr lang="fr-BE" b="0" i="0" dirty="0">
                <a:solidFill>
                  <a:srgbClr val="34495E"/>
                </a:solidFill>
                <a:effectLst/>
              </a:rPr>
              <a:t>au sein d’une enveloppe fermée</a:t>
            </a:r>
          </a:p>
          <a:p>
            <a:pPr marL="0" indent="0">
              <a:buNone/>
            </a:pPr>
            <a:endParaRPr lang="fr-BE" b="0" i="0" dirty="0">
              <a:solidFill>
                <a:srgbClr val="34495E"/>
              </a:solidFill>
              <a:effectLst/>
            </a:endParaRPr>
          </a:p>
          <a:p>
            <a:r>
              <a:rPr lang="fr-BE" dirty="0">
                <a:solidFill>
                  <a:srgbClr val="34495E"/>
                </a:solidFill>
              </a:rPr>
              <a:t>L</a:t>
            </a:r>
            <a:r>
              <a:rPr lang="fr-BE" b="0" i="0" dirty="0">
                <a:solidFill>
                  <a:srgbClr val="34495E"/>
                </a:solidFill>
                <a:effectLst/>
              </a:rPr>
              <a:t>e financement vise à une intervention dans </a:t>
            </a:r>
            <a:r>
              <a:rPr lang="en-GB" dirty="0">
                <a:solidFill>
                  <a:srgbClr val="34495E"/>
                </a:solidFill>
                <a:effectLst/>
              </a:rPr>
              <a:t>l</a:t>
            </a:r>
            <a:r>
              <a:rPr lang="en-GB" dirty="0">
                <a:effectLst/>
              </a:rPr>
              <a:t>es </a:t>
            </a:r>
            <a:r>
              <a:rPr lang="en-GB" dirty="0" err="1">
                <a:effectLst/>
              </a:rPr>
              <a:t>coûts</a:t>
            </a:r>
            <a:r>
              <a:rPr lang="en-GB" dirty="0">
                <a:effectLst/>
              </a:rPr>
              <a:t> des services </a:t>
            </a:r>
            <a:r>
              <a:rPr lang="en-GB" dirty="0" err="1">
                <a:effectLst/>
              </a:rPr>
              <a:t>communs</a:t>
            </a:r>
            <a:r>
              <a:rPr lang="en-GB" dirty="0">
                <a:effectLst/>
              </a:rPr>
              <a:t> </a:t>
            </a:r>
            <a:r>
              <a:rPr lang="fr-BE" dirty="0">
                <a:solidFill>
                  <a:schemeClr val="bg2">
                    <a:lumMod val="25000"/>
                  </a:schemeClr>
                </a:solidFill>
                <a:effectLst/>
              </a:rPr>
              <a:t>: </a:t>
            </a:r>
            <a:r>
              <a:rPr lang="fr-FR" dirty="0">
                <a:solidFill>
                  <a:schemeClr val="bg2">
                    <a:lumMod val="25000"/>
                  </a:schemeClr>
                </a:solidFill>
                <a:effectLst/>
              </a:rPr>
              <a:t>frais </a:t>
            </a:r>
            <a:r>
              <a:rPr lang="fr-FR" sz="2800" dirty="0">
                <a:solidFill>
                  <a:schemeClr val="bg2">
                    <a:lumMod val="25000"/>
                  </a:schemeClr>
                </a:solidFill>
                <a:effectLst/>
              </a:rPr>
              <a:t>généraux, entretien, chauffage, administration, buanderie-lingerie, alimentation, internat </a:t>
            </a:r>
          </a:p>
          <a:p>
            <a:pPr marL="0" indent="0">
              <a:buNone/>
            </a:pPr>
            <a:endParaRPr lang="fr-FR" sz="2800" dirty="0">
              <a:solidFill>
                <a:schemeClr val="bg2">
                  <a:lumMod val="25000"/>
                </a:schemeClr>
              </a:solidFill>
              <a:effectLst/>
            </a:endParaRPr>
          </a:p>
        </p:txBody>
      </p:sp>
      <p:sp>
        <p:nvSpPr>
          <p:cNvPr id="4" name="Espace réservé du numéro de diapositive 3">
            <a:extLst>
              <a:ext uri="{FF2B5EF4-FFF2-40B4-BE49-F238E27FC236}">
                <a16:creationId xmlns:a16="http://schemas.microsoft.com/office/drawing/2014/main" id="{581BA6E8-B7EA-4B24-A85B-6EFAABABA1B0}"/>
              </a:ext>
            </a:extLst>
          </p:cNvPr>
          <p:cNvSpPr>
            <a:spLocks noGrp="1"/>
          </p:cNvSpPr>
          <p:nvPr>
            <p:ph type="sldNum" sz="quarter" idx="4"/>
          </p:nvPr>
        </p:nvSpPr>
        <p:spPr/>
        <p:txBody>
          <a:bodyPr/>
          <a:lstStyle/>
          <a:p>
            <a:fld id="{B7B886DB-A2D9-4379-A7BE-E36474F7753C}" type="slidenum">
              <a:rPr lang="nl-BE" smtClean="0"/>
              <a:pPr/>
              <a:t>30</a:t>
            </a:fld>
            <a:endParaRPr lang="nl-BE" dirty="0"/>
          </a:p>
        </p:txBody>
      </p:sp>
    </p:spTree>
    <p:extLst>
      <p:ext uri="{BB962C8B-B14F-4D97-AF65-F5344CB8AC3E}">
        <p14:creationId xmlns:p14="http://schemas.microsoft.com/office/powerpoint/2010/main" val="2311680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327689-2F79-AF2C-9F37-0FBFC3E7DBED}"/>
              </a:ext>
            </a:extLst>
          </p:cNvPr>
          <p:cNvSpPr>
            <a:spLocks noGrp="1"/>
          </p:cNvSpPr>
          <p:nvPr>
            <p:ph type="title"/>
          </p:nvPr>
        </p:nvSpPr>
        <p:spPr/>
        <p:txBody>
          <a:bodyPr/>
          <a:lstStyle/>
          <a:p>
            <a:r>
              <a:rPr lang="fr-BE" dirty="0"/>
              <a:t>Sous partie B1- Calcul</a:t>
            </a:r>
          </a:p>
        </p:txBody>
      </p:sp>
      <p:sp>
        <p:nvSpPr>
          <p:cNvPr id="3" name="Espace réservé du contenu 2">
            <a:extLst>
              <a:ext uri="{FF2B5EF4-FFF2-40B4-BE49-F238E27FC236}">
                <a16:creationId xmlns:a16="http://schemas.microsoft.com/office/drawing/2014/main" id="{84C7C303-14B9-E87C-23CF-A9EBE1FF8E50}"/>
              </a:ext>
            </a:extLst>
          </p:cNvPr>
          <p:cNvSpPr>
            <a:spLocks noGrp="1"/>
          </p:cNvSpPr>
          <p:nvPr>
            <p:ph idx="1"/>
          </p:nvPr>
        </p:nvSpPr>
        <p:spPr/>
        <p:txBody>
          <a:bodyPr>
            <a:normAutofit/>
          </a:bodyPr>
          <a:lstStyle/>
          <a:p>
            <a:pPr marL="0" lvl="0" indent="0" algn="just">
              <a:lnSpc>
                <a:spcPct val="115000"/>
              </a:lnSpc>
              <a:buNone/>
            </a:pPr>
            <a:endParaRPr lang="fr-BE" sz="2400" dirty="0">
              <a:solidFill>
                <a:schemeClr val="bg2">
                  <a:lumMod val="25000"/>
                </a:schemeClr>
              </a:solidFill>
              <a:effectLst/>
            </a:endParaRPr>
          </a:p>
          <a:p>
            <a:pPr marL="342900" lvl="0" indent="-342900" algn="just">
              <a:lnSpc>
                <a:spcPct val="115000"/>
              </a:lnSpc>
              <a:buFont typeface="+mj-lt"/>
              <a:buAutoNum type="arabicPeriod"/>
            </a:pPr>
            <a:r>
              <a:rPr lang="fr-BE" sz="2400" b="1" u="sng" dirty="0">
                <a:solidFill>
                  <a:schemeClr val="bg2">
                    <a:lumMod val="25000"/>
                  </a:schemeClr>
                </a:solidFill>
                <a:effectLst/>
              </a:rPr>
              <a:t>Constitution des groupes d’hôpitaux</a:t>
            </a:r>
          </a:p>
          <a:p>
            <a:pPr marL="0" indent="0" algn="just">
              <a:lnSpc>
                <a:spcPct val="115000"/>
              </a:lnSpc>
              <a:buNone/>
            </a:pPr>
            <a:r>
              <a:rPr lang="fr-FR" sz="2400" dirty="0">
                <a:solidFill>
                  <a:schemeClr val="bg2">
                    <a:lumMod val="25000"/>
                  </a:schemeClr>
                </a:solidFill>
              </a:rPr>
              <a:t>=&gt; </a:t>
            </a:r>
            <a:r>
              <a:rPr lang="fr-FR" sz="2400" dirty="0">
                <a:solidFill>
                  <a:schemeClr val="bg2">
                    <a:lumMod val="25000"/>
                  </a:schemeClr>
                </a:solidFill>
                <a:effectLst/>
              </a:rPr>
              <a:t>caractère universitaire ou non</a:t>
            </a:r>
            <a:endParaRPr lang="fr-BE" sz="2400" dirty="0">
              <a:solidFill>
                <a:schemeClr val="bg2">
                  <a:lumMod val="25000"/>
                </a:schemeClr>
              </a:solidFill>
              <a:effectLst/>
            </a:endParaRPr>
          </a:p>
          <a:p>
            <a:pPr marL="0" indent="0" algn="just">
              <a:lnSpc>
                <a:spcPct val="115000"/>
              </a:lnSpc>
              <a:buNone/>
            </a:pPr>
            <a:r>
              <a:rPr lang="fr-FR" sz="2400" dirty="0">
                <a:solidFill>
                  <a:schemeClr val="bg2">
                    <a:lumMod val="25000"/>
                  </a:schemeClr>
                </a:solidFill>
              </a:rPr>
              <a:t>=&gt; </a:t>
            </a:r>
            <a:r>
              <a:rPr lang="fr-FR" sz="2400" dirty="0">
                <a:solidFill>
                  <a:schemeClr val="bg2">
                    <a:lumMod val="25000"/>
                  </a:schemeClr>
                </a:solidFill>
                <a:effectLst/>
              </a:rPr>
              <a:t>taille de l’hôpital</a:t>
            </a:r>
            <a:endParaRPr lang="fr-BE" sz="2400" dirty="0">
              <a:solidFill>
                <a:schemeClr val="bg2">
                  <a:lumMod val="25000"/>
                </a:schemeClr>
              </a:solidFill>
              <a:effectLst/>
            </a:endParaRPr>
          </a:p>
          <a:p>
            <a:pPr marL="0" indent="0" algn="just">
              <a:lnSpc>
                <a:spcPct val="115000"/>
              </a:lnSpc>
              <a:buNone/>
            </a:pPr>
            <a:r>
              <a:rPr lang="fr-FR" sz="2400" dirty="0">
                <a:solidFill>
                  <a:schemeClr val="bg2">
                    <a:lumMod val="25000"/>
                  </a:schemeClr>
                </a:solidFill>
                <a:effectLst/>
                <a:sym typeface="Wingdings" panose="05000000000000000000" pitchFamily="2" charset="2"/>
              </a:rPr>
              <a:t></a:t>
            </a:r>
            <a:r>
              <a:rPr lang="fr-FR" sz="2400" dirty="0">
                <a:solidFill>
                  <a:schemeClr val="bg2">
                    <a:lumMod val="25000"/>
                  </a:schemeClr>
                </a:solidFill>
                <a:effectLst/>
              </a:rPr>
              <a:t> 5 groupes d’hôpitaux</a:t>
            </a:r>
            <a:endParaRPr lang="fr-BE" sz="2400" dirty="0">
              <a:solidFill>
                <a:schemeClr val="bg2">
                  <a:lumMod val="25000"/>
                </a:schemeClr>
              </a:solidFill>
              <a:effectLst/>
            </a:endParaRPr>
          </a:p>
          <a:p>
            <a:endParaRPr lang="fr-BE" dirty="0"/>
          </a:p>
        </p:txBody>
      </p:sp>
      <p:sp>
        <p:nvSpPr>
          <p:cNvPr id="4" name="Espace réservé du numéro de diapositive 3">
            <a:extLst>
              <a:ext uri="{FF2B5EF4-FFF2-40B4-BE49-F238E27FC236}">
                <a16:creationId xmlns:a16="http://schemas.microsoft.com/office/drawing/2014/main" id="{581BA6E8-B7EA-4B24-A85B-6EFAABABA1B0}"/>
              </a:ext>
            </a:extLst>
          </p:cNvPr>
          <p:cNvSpPr>
            <a:spLocks noGrp="1"/>
          </p:cNvSpPr>
          <p:nvPr>
            <p:ph type="sldNum" sz="quarter" idx="4"/>
          </p:nvPr>
        </p:nvSpPr>
        <p:spPr/>
        <p:txBody>
          <a:bodyPr/>
          <a:lstStyle/>
          <a:p>
            <a:fld id="{B7B886DB-A2D9-4379-A7BE-E36474F7753C}" type="slidenum">
              <a:rPr lang="nl-BE" smtClean="0"/>
              <a:pPr/>
              <a:t>31</a:t>
            </a:fld>
            <a:endParaRPr lang="nl-BE" dirty="0"/>
          </a:p>
        </p:txBody>
      </p:sp>
    </p:spTree>
    <p:extLst>
      <p:ext uri="{BB962C8B-B14F-4D97-AF65-F5344CB8AC3E}">
        <p14:creationId xmlns:p14="http://schemas.microsoft.com/office/powerpoint/2010/main" val="4005910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B59E35-4832-E214-8FE3-2FDF20B71067}"/>
              </a:ext>
            </a:extLst>
          </p:cNvPr>
          <p:cNvSpPr>
            <a:spLocks noGrp="1"/>
          </p:cNvSpPr>
          <p:nvPr>
            <p:ph type="title"/>
          </p:nvPr>
        </p:nvSpPr>
        <p:spPr/>
        <p:txBody>
          <a:bodyPr/>
          <a:lstStyle/>
          <a:p>
            <a:r>
              <a:rPr lang="fr-BE" dirty="0"/>
              <a:t>Sous partie B1</a:t>
            </a:r>
          </a:p>
        </p:txBody>
      </p:sp>
      <p:sp>
        <p:nvSpPr>
          <p:cNvPr id="3" name="Espace réservé du contenu 2">
            <a:extLst>
              <a:ext uri="{FF2B5EF4-FFF2-40B4-BE49-F238E27FC236}">
                <a16:creationId xmlns:a16="http://schemas.microsoft.com/office/drawing/2014/main" id="{D5DD82C9-7A72-19F5-78FE-B1B6335CEA76}"/>
              </a:ext>
            </a:extLst>
          </p:cNvPr>
          <p:cNvSpPr>
            <a:spLocks noGrp="1"/>
          </p:cNvSpPr>
          <p:nvPr>
            <p:ph idx="1"/>
          </p:nvPr>
        </p:nvSpPr>
        <p:spPr/>
        <p:txBody>
          <a:bodyPr/>
          <a:lstStyle/>
          <a:p>
            <a:pPr marL="0" indent="0" algn="just">
              <a:lnSpc>
                <a:spcPct val="115000"/>
              </a:lnSpc>
              <a:buNone/>
            </a:pPr>
            <a:r>
              <a:rPr lang="fr-BE" sz="1800" b="1" i="1" u="sng" kern="0" dirty="0">
                <a:effectLst/>
                <a:latin typeface="Tahoma" panose="020B0604030504040204" pitchFamily="34" charset="0"/>
                <a:cs typeface="Tahoma" panose="020B0604030504040204" pitchFamily="34" charset="0"/>
              </a:rPr>
              <a:t>2. </a:t>
            </a:r>
            <a:r>
              <a:rPr lang="fr-BE" sz="2400" b="1" u="sng" kern="0" dirty="0">
                <a:effectLst/>
              </a:rPr>
              <a:t>FIXATION FORFAIT B1</a:t>
            </a:r>
          </a:p>
          <a:p>
            <a:pPr marL="0" indent="0" algn="just">
              <a:lnSpc>
                <a:spcPct val="115000"/>
              </a:lnSpc>
              <a:buNone/>
            </a:pPr>
            <a:r>
              <a:rPr lang="fr-BE" sz="2400" dirty="0">
                <a:effectLst/>
              </a:rPr>
              <a:t> </a:t>
            </a:r>
          </a:p>
          <a:p>
            <a:pPr marL="342900" lvl="0" indent="-342900" algn="just">
              <a:lnSpc>
                <a:spcPct val="115000"/>
              </a:lnSpc>
              <a:buFont typeface="+mj-lt"/>
              <a:buAutoNum type="arabicPeriod"/>
            </a:pPr>
            <a:r>
              <a:rPr lang="fr-FR" sz="2400" dirty="0">
                <a:effectLst/>
              </a:rPr>
              <a:t>Fixation budget disponible</a:t>
            </a:r>
            <a:endParaRPr lang="fr-BE" sz="2400" dirty="0">
              <a:effectLst/>
            </a:endParaRPr>
          </a:p>
          <a:p>
            <a:pPr marL="342900" lvl="0" indent="-342900" algn="just">
              <a:lnSpc>
                <a:spcPct val="115000"/>
              </a:lnSpc>
              <a:buFont typeface="+mj-lt"/>
              <a:buAutoNum type="arabicPeriod"/>
            </a:pPr>
            <a:r>
              <a:rPr lang="fr-FR" sz="2400" dirty="0">
                <a:effectLst/>
              </a:rPr>
              <a:t>Répartition du budget entre chaque service commun</a:t>
            </a:r>
            <a:endParaRPr lang="fr-BE" sz="2400" dirty="0">
              <a:effectLst/>
            </a:endParaRPr>
          </a:p>
          <a:p>
            <a:pPr marL="342900" lvl="0" indent="-342900" algn="just">
              <a:lnSpc>
                <a:spcPct val="115000"/>
              </a:lnSpc>
              <a:buFont typeface="+mj-lt"/>
              <a:buAutoNum type="arabicPeriod"/>
            </a:pPr>
            <a:r>
              <a:rPr lang="fr-FR" sz="2400" dirty="0">
                <a:effectLst/>
              </a:rPr>
              <a:t>Répartition entre les hôpitaux de chaque groupe sur base de clés de répartition</a:t>
            </a:r>
            <a:endParaRPr lang="fr-BE" sz="2400" dirty="0">
              <a:effectLst/>
            </a:endParaRPr>
          </a:p>
          <a:p>
            <a:pPr marL="342900" lvl="0" indent="-342900" algn="just">
              <a:lnSpc>
                <a:spcPct val="115000"/>
              </a:lnSpc>
              <a:buFont typeface="+mj-lt"/>
              <a:buAutoNum type="arabicPeriod"/>
            </a:pPr>
            <a:r>
              <a:rPr lang="fr-FR" sz="2400" dirty="0">
                <a:effectLst/>
              </a:rPr>
              <a:t>Correction en fonction de l’activité justifiée</a:t>
            </a:r>
            <a:endParaRPr lang="fr-BE" sz="2400" dirty="0">
              <a:effectLst/>
            </a:endParaRPr>
          </a:p>
          <a:p>
            <a:pPr marL="342900" lvl="0" indent="-342900" algn="just">
              <a:lnSpc>
                <a:spcPct val="115000"/>
              </a:lnSpc>
              <a:buFont typeface="+mj-lt"/>
              <a:buAutoNum type="arabicPeriod"/>
            </a:pPr>
            <a:r>
              <a:rPr lang="fr-FR" sz="2400" dirty="0">
                <a:effectLst/>
              </a:rPr>
              <a:t>Ajout d’un montant relatif à l’hospitalisation de jour chirurgicale</a:t>
            </a:r>
            <a:endParaRPr lang="fr-BE" sz="2400" dirty="0">
              <a:effectLst/>
            </a:endParaRPr>
          </a:p>
          <a:p>
            <a:endParaRPr lang="fr-BE" dirty="0"/>
          </a:p>
        </p:txBody>
      </p:sp>
      <p:sp>
        <p:nvSpPr>
          <p:cNvPr id="4" name="Espace réservé du numéro de diapositive 3">
            <a:extLst>
              <a:ext uri="{FF2B5EF4-FFF2-40B4-BE49-F238E27FC236}">
                <a16:creationId xmlns:a16="http://schemas.microsoft.com/office/drawing/2014/main" id="{574811DF-EB1E-B347-560D-4316E679C099}"/>
              </a:ext>
            </a:extLst>
          </p:cNvPr>
          <p:cNvSpPr>
            <a:spLocks noGrp="1"/>
          </p:cNvSpPr>
          <p:nvPr>
            <p:ph type="sldNum" sz="quarter" idx="4"/>
          </p:nvPr>
        </p:nvSpPr>
        <p:spPr/>
        <p:txBody>
          <a:bodyPr/>
          <a:lstStyle/>
          <a:p>
            <a:fld id="{B7B886DB-A2D9-4379-A7BE-E36474F7753C}" type="slidenum">
              <a:rPr lang="nl-BE" smtClean="0"/>
              <a:pPr/>
              <a:t>32</a:t>
            </a:fld>
            <a:endParaRPr lang="nl-BE" dirty="0"/>
          </a:p>
        </p:txBody>
      </p:sp>
    </p:spTree>
    <p:extLst>
      <p:ext uri="{BB962C8B-B14F-4D97-AF65-F5344CB8AC3E}">
        <p14:creationId xmlns:p14="http://schemas.microsoft.com/office/powerpoint/2010/main" val="3091727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0A6319-D5B6-0059-40B2-F4805B69EF92}"/>
              </a:ext>
            </a:extLst>
          </p:cNvPr>
          <p:cNvSpPr>
            <a:spLocks noGrp="1"/>
          </p:cNvSpPr>
          <p:nvPr>
            <p:ph type="title"/>
          </p:nvPr>
        </p:nvSpPr>
        <p:spPr/>
        <p:txBody>
          <a:bodyPr/>
          <a:lstStyle/>
          <a:p>
            <a:r>
              <a:rPr lang="fr-BE" dirty="0"/>
              <a:t>Sous partie B1- Calcul</a:t>
            </a:r>
          </a:p>
        </p:txBody>
      </p:sp>
      <p:sp>
        <p:nvSpPr>
          <p:cNvPr id="3" name="Espace réservé du contenu 2">
            <a:extLst>
              <a:ext uri="{FF2B5EF4-FFF2-40B4-BE49-F238E27FC236}">
                <a16:creationId xmlns:a16="http://schemas.microsoft.com/office/drawing/2014/main" id="{A0C1E75C-1227-BC69-9396-0877E736F000}"/>
              </a:ext>
            </a:extLst>
          </p:cNvPr>
          <p:cNvSpPr>
            <a:spLocks noGrp="1"/>
          </p:cNvSpPr>
          <p:nvPr>
            <p:ph idx="1"/>
          </p:nvPr>
        </p:nvSpPr>
        <p:spPr/>
        <p:txBody>
          <a:bodyPr>
            <a:normAutofit fontScale="85000" lnSpcReduction="20000"/>
          </a:bodyPr>
          <a:lstStyle/>
          <a:p>
            <a:pPr marL="0" indent="0">
              <a:buNone/>
            </a:pPr>
            <a:r>
              <a:rPr lang="fr-BE" sz="2400" dirty="0"/>
              <a:t>3. </a:t>
            </a:r>
            <a:r>
              <a:rPr lang="fr-BE" sz="2400" b="1" u="sng" dirty="0"/>
              <a:t>Notion d’unité d’œuvres</a:t>
            </a:r>
          </a:p>
          <a:p>
            <a:pPr marL="0" indent="0" algn="just">
              <a:lnSpc>
                <a:spcPct val="115000"/>
              </a:lnSpc>
              <a:buNone/>
            </a:pPr>
            <a:r>
              <a:rPr lang="fr-BE" sz="2400" dirty="0">
                <a:effectLst/>
              </a:rPr>
              <a:t> </a:t>
            </a:r>
          </a:p>
          <a:p>
            <a:pPr marL="0" indent="0" algn="just">
              <a:lnSpc>
                <a:spcPct val="115000"/>
              </a:lnSpc>
              <a:buNone/>
            </a:pPr>
            <a:r>
              <a:rPr lang="fr-BE" sz="2400" dirty="0">
                <a:effectLst/>
              </a:rPr>
              <a:t>Clés de répartition:</a:t>
            </a:r>
          </a:p>
          <a:p>
            <a:pPr marL="0" indent="0" algn="just">
              <a:lnSpc>
                <a:spcPct val="115000"/>
              </a:lnSpc>
              <a:buNone/>
            </a:pPr>
            <a:r>
              <a:rPr lang="fr-FR" sz="2400" dirty="0"/>
              <a:t>=&gt; </a:t>
            </a:r>
            <a:r>
              <a:rPr lang="fr-FR" sz="2400" dirty="0">
                <a:effectLst/>
              </a:rPr>
              <a:t>frais généraux, entretien, chauffage  </a:t>
            </a:r>
          </a:p>
          <a:p>
            <a:pPr marL="0" indent="0" algn="just">
              <a:lnSpc>
                <a:spcPct val="115000"/>
              </a:lnSpc>
              <a:buNone/>
            </a:pPr>
            <a:r>
              <a:rPr lang="fr-FR" sz="2400" dirty="0">
                <a:effectLst/>
              </a:rPr>
              <a:t>                                            sur base des « Mètres carrés pondérés »</a:t>
            </a:r>
            <a:endParaRPr lang="fr-BE" sz="2400" dirty="0">
              <a:effectLst/>
            </a:endParaRPr>
          </a:p>
          <a:p>
            <a:pPr marL="0" indent="0" algn="just">
              <a:lnSpc>
                <a:spcPct val="115000"/>
              </a:lnSpc>
              <a:buNone/>
            </a:pPr>
            <a:r>
              <a:rPr lang="fr-FR" sz="2400" dirty="0"/>
              <a:t>=&gt; </a:t>
            </a:r>
            <a:r>
              <a:rPr lang="fr-FR" sz="2400" dirty="0">
                <a:effectLst/>
              </a:rPr>
              <a:t>frais administratifs                                </a:t>
            </a:r>
          </a:p>
          <a:p>
            <a:pPr marL="0" indent="0" algn="just">
              <a:lnSpc>
                <a:spcPct val="115000"/>
              </a:lnSpc>
              <a:buNone/>
            </a:pPr>
            <a:r>
              <a:rPr lang="fr-FR" sz="2400" dirty="0">
                <a:effectLst/>
              </a:rPr>
              <a:t>                                             sur base formule (Admissions, journées, </a:t>
            </a:r>
            <a:r>
              <a:rPr lang="fr-FR" sz="2400" dirty="0" err="1">
                <a:effectLst/>
              </a:rPr>
              <a:t>etp</a:t>
            </a:r>
            <a:r>
              <a:rPr lang="fr-FR" sz="2400" dirty="0">
                <a:effectLst/>
              </a:rPr>
              <a:t> </a:t>
            </a:r>
            <a:r>
              <a:rPr lang="fr-FR" sz="2400" dirty="0" err="1">
                <a:effectLst/>
              </a:rPr>
              <a:t>inf</a:t>
            </a:r>
            <a:r>
              <a:rPr lang="fr-FR" sz="2400" dirty="0">
                <a:effectLst/>
              </a:rPr>
              <a:t> et soignants)</a:t>
            </a:r>
            <a:endParaRPr lang="fr-FR" sz="2400" dirty="0"/>
          </a:p>
          <a:p>
            <a:pPr marL="0" indent="0" algn="just">
              <a:lnSpc>
                <a:spcPct val="115000"/>
              </a:lnSpc>
              <a:buNone/>
            </a:pPr>
            <a:r>
              <a:rPr lang="fr-FR" sz="2400" dirty="0"/>
              <a:t>=&gt; frais de </a:t>
            </a:r>
            <a:r>
              <a:rPr lang="fr-FR" sz="2400" dirty="0">
                <a:effectLst/>
              </a:rPr>
              <a:t>buanderie-lingerie et alimentation </a:t>
            </a:r>
          </a:p>
          <a:p>
            <a:pPr marL="0" indent="0" algn="just">
              <a:lnSpc>
                <a:spcPct val="115000"/>
              </a:lnSpc>
              <a:buNone/>
            </a:pPr>
            <a:r>
              <a:rPr lang="fr-FR" sz="2400" dirty="0"/>
              <a:t>                                             </a:t>
            </a:r>
            <a:r>
              <a:rPr lang="fr-FR" sz="2400" dirty="0">
                <a:effectLst/>
              </a:rPr>
              <a:t>sur base des « Journées d’hospitalisation »</a:t>
            </a:r>
            <a:endParaRPr lang="fr-BE" sz="2400" dirty="0">
              <a:effectLst/>
            </a:endParaRPr>
          </a:p>
          <a:p>
            <a:pPr marL="0" indent="0" algn="just">
              <a:lnSpc>
                <a:spcPct val="115000"/>
              </a:lnSpc>
              <a:buNone/>
            </a:pPr>
            <a:r>
              <a:rPr lang="fr-FR" sz="2400" dirty="0">
                <a:effectLst/>
              </a:rPr>
              <a:t> </a:t>
            </a:r>
            <a:endParaRPr lang="fr-BE" sz="2400" dirty="0">
              <a:effectLst/>
            </a:endParaRPr>
          </a:p>
          <a:p>
            <a:pPr marL="0" indent="0">
              <a:buNone/>
            </a:pPr>
            <a:endParaRPr lang="fr-BE" dirty="0"/>
          </a:p>
        </p:txBody>
      </p:sp>
      <p:sp>
        <p:nvSpPr>
          <p:cNvPr id="4" name="Espace réservé du numéro de diapositive 3">
            <a:extLst>
              <a:ext uri="{FF2B5EF4-FFF2-40B4-BE49-F238E27FC236}">
                <a16:creationId xmlns:a16="http://schemas.microsoft.com/office/drawing/2014/main" id="{1B45038A-2352-8C55-780C-2043FB4C4349}"/>
              </a:ext>
            </a:extLst>
          </p:cNvPr>
          <p:cNvSpPr>
            <a:spLocks noGrp="1"/>
          </p:cNvSpPr>
          <p:nvPr>
            <p:ph type="sldNum" sz="quarter" idx="4"/>
          </p:nvPr>
        </p:nvSpPr>
        <p:spPr/>
        <p:txBody>
          <a:bodyPr/>
          <a:lstStyle/>
          <a:p>
            <a:fld id="{B7B886DB-A2D9-4379-A7BE-E36474F7753C}" type="slidenum">
              <a:rPr lang="nl-BE" smtClean="0"/>
              <a:pPr/>
              <a:t>33</a:t>
            </a:fld>
            <a:endParaRPr lang="nl-BE" dirty="0"/>
          </a:p>
        </p:txBody>
      </p:sp>
    </p:spTree>
    <p:extLst>
      <p:ext uri="{BB962C8B-B14F-4D97-AF65-F5344CB8AC3E}">
        <p14:creationId xmlns:p14="http://schemas.microsoft.com/office/powerpoint/2010/main" val="536608331"/>
      </p:ext>
    </p:extLst>
  </p:cSld>
  <p:clrMapOvr>
    <a:masterClrMapping/>
  </p:clrMapOvr>
  <p:extLst>
    <p:ext uri="{6950BFC3-D8DA-4A85-94F7-54DA5524770B}">
      <p188:commentRel xmlns:p188="http://schemas.microsoft.com/office/powerpoint/2018/8/main" r:id="rId2"/>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7C2E2-0025-EBBD-8D48-BA2E234C56BB}"/>
              </a:ext>
            </a:extLst>
          </p:cNvPr>
          <p:cNvSpPr>
            <a:spLocks noGrp="1"/>
          </p:cNvSpPr>
          <p:nvPr>
            <p:ph type="ctrTitle"/>
          </p:nvPr>
        </p:nvSpPr>
        <p:spPr/>
        <p:txBody>
          <a:bodyPr/>
          <a:lstStyle/>
          <a:p>
            <a:r>
              <a:rPr lang="nl-BE" dirty="0"/>
              <a:t>Le BMF  … </a:t>
            </a:r>
            <a:r>
              <a:rPr lang="nl-BE" dirty="0" err="1"/>
              <a:t>assez</a:t>
            </a:r>
            <a:r>
              <a:rPr lang="nl-BE" dirty="0"/>
              <a:t> </a:t>
            </a:r>
            <a:r>
              <a:rPr lang="nl-BE" dirty="0" err="1"/>
              <a:t>simple</a:t>
            </a:r>
            <a:r>
              <a:rPr lang="nl-BE" dirty="0"/>
              <a:t> … sous </a:t>
            </a:r>
            <a:r>
              <a:rPr lang="nl-BE" dirty="0" err="1"/>
              <a:t>partie</a:t>
            </a:r>
            <a:r>
              <a:rPr lang="nl-BE" dirty="0"/>
              <a:t> B2</a:t>
            </a:r>
          </a:p>
        </p:txBody>
      </p:sp>
      <p:pic>
        <p:nvPicPr>
          <p:cNvPr id="12290" name="Picture 2" descr="Dessin - Calcul mental | Calcul mental, Résolution de problèmes ce1, Calcul">
            <a:extLst>
              <a:ext uri="{FF2B5EF4-FFF2-40B4-BE49-F238E27FC236}">
                <a16:creationId xmlns:a16="http://schemas.microsoft.com/office/drawing/2014/main" id="{67F6A0C5-DA0B-C7C9-8C7F-6DF9B79AE5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3802" y="3429000"/>
            <a:ext cx="1914525" cy="239077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alcul mental : plus de 5 228 illustrations et dessins de stock libres de  droits proposés sous licence | Shutterstock">
            <a:extLst>
              <a:ext uri="{FF2B5EF4-FFF2-40B4-BE49-F238E27FC236}">
                <a16:creationId xmlns:a16="http://schemas.microsoft.com/office/drawing/2014/main" id="{9F9A7904-1B5E-64E9-612E-66E3E84CA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3" y="3986968"/>
            <a:ext cx="2562225"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064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327689-2F79-AF2C-9F37-0FBFC3E7DBED}"/>
              </a:ext>
            </a:extLst>
          </p:cNvPr>
          <p:cNvSpPr>
            <a:spLocks noGrp="1"/>
          </p:cNvSpPr>
          <p:nvPr>
            <p:ph type="title"/>
          </p:nvPr>
        </p:nvSpPr>
        <p:spPr/>
        <p:txBody>
          <a:bodyPr/>
          <a:lstStyle/>
          <a:p>
            <a:r>
              <a:rPr lang="fr-BE" dirty="0"/>
              <a:t>Sous partie B2 - Principes</a:t>
            </a:r>
          </a:p>
        </p:txBody>
      </p:sp>
      <p:sp>
        <p:nvSpPr>
          <p:cNvPr id="3" name="Espace réservé du contenu 2">
            <a:extLst>
              <a:ext uri="{FF2B5EF4-FFF2-40B4-BE49-F238E27FC236}">
                <a16:creationId xmlns:a16="http://schemas.microsoft.com/office/drawing/2014/main" id="{84C7C303-14B9-E87C-23CF-A9EBE1FF8E50}"/>
              </a:ext>
            </a:extLst>
          </p:cNvPr>
          <p:cNvSpPr>
            <a:spLocks noGrp="1"/>
          </p:cNvSpPr>
          <p:nvPr>
            <p:ph idx="1"/>
          </p:nvPr>
        </p:nvSpPr>
        <p:spPr/>
        <p:txBody>
          <a:bodyPr>
            <a:normAutofit/>
          </a:bodyPr>
          <a:lstStyle/>
          <a:p>
            <a:r>
              <a:rPr lang="fr-BE" sz="2000" b="0" i="0" dirty="0">
                <a:solidFill>
                  <a:schemeClr val="bg2">
                    <a:lumMod val="25000"/>
                  </a:schemeClr>
                </a:solidFill>
                <a:effectLst/>
              </a:rPr>
              <a:t>Il s’agit d’un financement au sein d’une enveloppe fermée destinée à couvrir les frais relatifs aux </a:t>
            </a:r>
            <a:r>
              <a:rPr lang="fr-BE" sz="2000" b="1" i="0" dirty="0">
                <a:solidFill>
                  <a:schemeClr val="bg2">
                    <a:lumMod val="25000"/>
                  </a:schemeClr>
                </a:solidFill>
                <a:effectLst/>
              </a:rPr>
              <a:t>services cliniques</a:t>
            </a:r>
            <a:r>
              <a:rPr lang="fr-BE" sz="2000" b="0" i="0" dirty="0">
                <a:solidFill>
                  <a:schemeClr val="bg2">
                    <a:lumMod val="25000"/>
                  </a:schemeClr>
                </a:solidFill>
                <a:effectLst/>
              </a:rPr>
              <a:t>, et donc  du </a:t>
            </a:r>
            <a:r>
              <a:rPr lang="fr-BE" sz="2000" b="1" i="0" dirty="0">
                <a:solidFill>
                  <a:schemeClr val="bg2">
                    <a:lumMod val="25000"/>
                  </a:schemeClr>
                </a:solidFill>
                <a:effectLst/>
              </a:rPr>
              <a:t>personnel soignant et infirmier </a:t>
            </a:r>
            <a:r>
              <a:rPr lang="fr-BE" sz="2000" b="0" i="0" dirty="0">
                <a:solidFill>
                  <a:schemeClr val="bg2">
                    <a:lumMod val="25000"/>
                  </a:schemeClr>
                </a:solidFill>
                <a:effectLst/>
              </a:rPr>
              <a:t>(« justifiés  ») et l’utilisation de </a:t>
            </a:r>
            <a:r>
              <a:rPr lang="fr-BE" sz="2000" b="1" i="0" dirty="0">
                <a:solidFill>
                  <a:schemeClr val="bg2">
                    <a:lumMod val="25000"/>
                  </a:schemeClr>
                </a:solidFill>
                <a:effectLst/>
              </a:rPr>
              <a:t>produits médicaux</a:t>
            </a:r>
            <a:r>
              <a:rPr lang="fr-BE" sz="2000" b="0" i="0" dirty="0">
                <a:solidFill>
                  <a:schemeClr val="bg2">
                    <a:lumMod val="25000"/>
                  </a:schemeClr>
                </a:solidFill>
                <a:effectLst/>
              </a:rPr>
              <a:t>.</a:t>
            </a:r>
          </a:p>
          <a:p>
            <a:r>
              <a:rPr lang="fr-FR" sz="2000" kern="0" dirty="0">
                <a:solidFill>
                  <a:schemeClr val="bg2">
                    <a:lumMod val="25000"/>
                  </a:schemeClr>
                </a:solidFill>
                <a:effectLst/>
              </a:rPr>
              <a:t>une « </a:t>
            </a:r>
            <a:r>
              <a:rPr lang="fr-FR" sz="2000" b="1" kern="0" dirty="0">
                <a:solidFill>
                  <a:schemeClr val="bg2">
                    <a:lumMod val="25000"/>
                  </a:schemeClr>
                </a:solidFill>
                <a:effectLst/>
              </a:rPr>
              <a:t>activité justifiée </a:t>
            </a:r>
            <a:r>
              <a:rPr lang="fr-FR" sz="2000" kern="0" dirty="0">
                <a:solidFill>
                  <a:schemeClr val="bg2">
                    <a:lumMod val="25000"/>
                  </a:schemeClr>
                </a:solidFill>
                <a:effectLst/>
              </a:rPr>
              <a:t>» est déterminée, hôpital par hôpital, sur base des données du résumé hospitalier minimum. </a:t>
            </a:r>
          </a:p>
          <a:p>
            <a:r>
              <a:rPr lang="fr-FR" sz="2000" kern="0" dirty="0">
                <a:solidFill>
                  <a:schemeClr val="bg2">
                    <a:lumMod val="25000"/>
                  </a:schemeClr>
                </a:solidFill>
                <a:effectLst/>
              </a:rPr>
              <a:t>Ces données permettent de définir un </a:t>
            </a:r>
            <a:r>
              <a:rPr lang="fr-FR" sz="2000" b="1" kern="0" dirty="0">
                <a:solidFill>
                  <a:schemeClr val="bg2">
                    <a:lumMod val="25000"/>
                  </a:schemeClr>
                </a:solidFill>
                <a:effectLst/>
              </a:rPr>
              <a:t>case-mixe par hôpital </a:t>
            </a:r>
            <a:r>
              <a:rPr lang="fr-FR" sz="2000" kern="0" dirty="0">
                <a:solidFill>
                  <a:schemeClr val="bg2">
                    <a:lumMod val="25000"/>
                  </a:schemeClr>
                </a:solidFill>
                <a:effectLst/>
              </a:rPr>
              <a:t>: nombre d’admission pondéré </a:t>
            </a:r>
            <a:r>
              <a:rPr lang="fr-BE" sz="2000" b="1" i="0" dirty="0">
                <a:solidFill>
                  <a:schemeClr val="bg2">
                    <a:lumMod val="25000"/>
                  </a:schemeClr>
                </a:solidFill>
                <a:effectLst/>
              </a:rPr>
              <a:t>selon la durée moyenne de séjour </a:t>
            </a:r>
            <a:r>
              <a:rPr lang="fr-BE" sz="2000" b="0" i="0" dirty="0">
                <a:solidFill>
                  <a:schemeClr val="bg2">
                    <a:lumMod val="25000"/>
                  </a:schemeClr>
                </a:solidFill>
                <a:effectLst/>
              </a:rPr>
              <a:t>à l’échelle nationale par groupe de pathologies </a:t>
            </a:r>
            <a:r>
              <a:rPr lang="fr-FR" sz="2000" kern="0" dirty="0">
                <a:solidFill>
                  <a:schemeClr val="bg2">
                    <a:lumMod val="25000"/>
                  </a:schemeClr>
                </a:solidFill>
                <a:effectLst/>
              </a:rPr>
              <a:t>(identifiée par le système de classification en  APR-DRG). </a:t>
            </a:r>
          </a:p>
          <a:p>
            <a:r>
              <a:rPr lang="fr-FR" sz="2000" kern="0" dirty="0">
                <a:solidFill>
                  <a:schemeClr val="bg2">
                    <a:lumMod val="25000"/>
                  </a:schemeClr>
                </a:solidFill>
                <a:effectLst/>
              </a:rPr>
              <a:t>Chaque hôpital voit ainsi son activité définie en fonction du nombre et du type d’admissions d’une année de référence. </a:t>
            </a:r>
          </a:p>
          <a:p>
            <a:r>
              <a:rPr lang="fr-FR" sz="2000" kern="0" dirty="0">
                <a:solidFill>
                  <a:schemeClr val="bg2">
                    <a:lumMod val="25000"/>
                  </a:schemeClr>
                </a:solidFill>
                <a:effectLst/>
              </a:rPr>
              <a:t>Les « </a:t>
            </a:r>
            <a:r>
              <a:rPr lang="fr-FR" sz="2000" b="1" kern="0" dirty="0">
                <a:solidFill>
                  <a:schemeClr val="bg2">
                    <a:lumMod val="25000"/>
                  </a:schemeClr>
                </a:solidFill>
                <a:effectLst/>
              </a:rPr>
              <a:t>admissions dans un APR-DRG / niveau de sévérité / catégorie d’âge</a:t>
            </a:r>
            <a:r>
              <a:rPr lang="fr-FR" sz="2000" kern="0" dirty="0">
                <a:solidFill>
                  <a:schemeClr val="bg2">
                    <a:lumMod val="25000"/>
                  </a:schemeClr>
                </a:solidFill>
                <a:effectLst/>
              </a:rPr>
              <a:t>» sont donc à la base du financement hospitalier</a:t>
            </a:r>
          </a:p>
          <a:p>
            <a:pPr marL="0" indent="0">
              <a:buNone/>
            </a:pPr>
            <a:endParaRPr lang="fr-BE" sz="2000" b="0" i="0" dirty="0">
              <a:solidFill>
                <a:schemeClr val="bg2">
                  <a:lumMod val="25000"/>
                </a:schemeClr>
              </a:solidFill>
              <a:effectLst/>
            </a:endParaRPr>
          </a:p>
          <a:p>
            <a:endParaRPr lang="fr-BE" dirty="0"/>
          </a:p>
        </p:txBody>
      </p:sp>
      <p:sp>
        <p:nvSpPr>
          <p:cNvPr id="4" name="Espace réservé du numéro de diapositive 3">
            <a:extLst>
              <a:ext uri="{FF2B5EF4-FFF2-40B4-BE49-F238E27FC236}">
                <a16:creationId xmlns:a16="http://schemas.microsoft.com/office/drawing/2014/main" id="{581BA6E8-B7EA-4B24-A85B-6EFAABABA1B0}"/>
              </a:ext>
            </a:extLst>
          </p:cNvPr>
          <p:cNvSpPr>
            <a:spLocks noGrp="1"/>
          </p:cNvSpPr>
          <p:nvPr>
            <p:ph type="sldNum" sz="quarter" idx="4"/>
          </p:nvPr>
        </p:nvSpPr>
        <p:spPr/>
        <p:txBody>
          <a:bodyPr/>
          <a:lstStyle/>
          <a:p>
            <a:fld id="{B7B886DB-A2D9-4379-A7BE-E36474F7753C}" type="slidenum">
              <a:rPr lang="nl-BE" smtClean="0"/>
              <a:pPr/>
              <a:t>35</a:t>
            </a:fld>
            <a:endParaRPr lang="nl-BE" dirty="0"/>
          </a:p>
        </p:txBody>
      </p:sp>
    </p:spTree>
    <p:extLst>
      <p:ext uri="{BB962C8B-B14F-4D97-AF65-F5344CB8AC3E}">
        <p14:creationId xmlns:p14="http://schemas.microsoft.com/office/powerpoint/2010/main" val="17107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327689-2F79-AF2C-9F37-0FBFC3E7DBED}"/>
              </a:ext>
            </a:extLst>
          </p:cNvPr>
          <p:cNvSpPr>
            <a:spLocks noGrp="1"/>
          </p:cNvSpPr>
          <p:nvPr>
            <p:ph type="title"/>
          </p:nvPr>
        </p:nvSpPr>
        <p:spPr/>
        <p:txBody>
          <a:bodyPr/>
          <a:lstStyle/>
          <a:p>
            <a:r>
              <a:rPr lang="fr-BE" dirty="0"/>
              <a:t>Sous partie B2 – notion d’activité justifiée </a:t>
            </a:r>
          </a:p>
        </p:txBody>
      </p:sp>
      <p:sp>
        <p:nvSpPr>
          <p:cNvPr id="3" name="Espace réservé du contenu 2">
            <a:extLst>
              <a:ext uri="{FF2B5EF4-FFF2-40B4-BE49-F238E27FC236}">
                <a16:creationId xmlns:a16="http://schemas.microsoft.com/office/drawing/2014/main" id="{84C7C303-14B9-E87C-23CF-A9EBE1FF8E50}"/>
              </a:ext>
            </a:extLst>
          </p:cNvPr>
          <p:cNvSpPr>
            <a:spLocks noGrp="1"/>
          </p:cNvSpPr>
          <p:nvPr>
            <p:ph idx="1"/>
          </p:nvPr>
        </p:nvSpPr>
        <p:spPr>
          <a:xfrm>
            <a:off x="838200" y="1690688"/>
            <a:ext cx="10515600" cy="4351337"/>
          </a:xfrm>
        </p:spPr>
        <p:txBody>
          <a:bodyPr>
            <a:normAutofit lnSpcReduction="10000"/>
          </a:bodyPr>
          <a:lstStyle/>
          <a:p>
            <a:r>
              <a:rPr lang="fr-BE" sz="2800" b="0" i="0" dirty="0">
                <a:solidFill>
                  <a:schemeClr val="bg2">
                    <a:lumMod val="25000"/>
                  </a:schemeClr>
                </a:solidFill>
                <a:effectLst/>
              </a:rPr>
              <a:t>Si la durée moyenne du séjour à l’hôpital pour un groupe de patients donné est inférieure à la moyenne nationale, l’hôpital sera avantagé (car il sera financé pour plus de journées d’hospitalisation qu’il n’en a réalisées). Inversement, si la durée moyenne du séjour pour un groupe de patients est supérieure à la moyenne nationale, l’hôpital sera désavantagé.</a:t>
            </a:r>
          </a:p>
          <a:p>
            <a:pPr marL="0" indent="0" algn="l">
              <a:buNone/>
            </a:pPr>
            <a:endParaRPr lang="fr-BE" sz="2600" b="0" i="0" dirty="0">
              <a:solidFill>
                <a:schemeClr val="bg2">
                  <a:lumMod val="25000"/>
                </a:schemeClr>
              </a:solidFill>
              <a:effectLst/>
            </a:endParaRPr>
          </a:p>
          <a:p>
            <a:pPr algn="l"/>
            <a:r>
              <a:rPr lang="fr-BE" sz="2600" b="0" i="0" dirty="0">
                <a:solidFill>
                  <a:schemeClr val="bg2">
                    <a:lumMod val="25000"/>
                  </a:schemeClr>
                </a:solidFill>
                <a:effectLst/>
              </a:rPr>
              <a:t>Le nombre total de journées d’hospitalisation justifiées de l’hôpital est divisé par un taux d’occupation normatif, multiplié par 365 pour obtenir </a:t>
            </a:r>
            <a:r>
              <a:rPr lang="fr-BE" sz="2600" b="1" i="0" dirty="0">
                <a:solidFill>
                  <a:schemeClr val="bg2">
                    <a:lumMod val="25000"/>
                  </a:schemeClr>
                </a:solidFill>
                <a:effectLst/>
              </a:rPr>
              <a:t>le nombre de lits justifiés de l’hôpital</a:t>
            </a:r>
            <a:r>
              <a:rPr lang="fr-BE" sz="2600" b="0" i="0" dirty="0">
                <a:solidFill>
                  <a:schemeClr val="bg2">
                    <a:lumMod val="25000"/>
                  </a:schemeClr>
                </a:solidFill>
                <a:effectLst/>
              </a:rPr>
              <a:t>.</a:t>
            </a:r>
          </a:p>
          <a:p>
            <a:pPr marL="0" indent="0">
              <a:buNone/>
            </a:pPr>
            <a:endParaRPr lang="fr-BE" dirty="0"/>
          </a:p>
        </p:txBody>
      </p:sp>
      <p:sp>
        <p:nvSpPr>
          <p:cNvPr id="4" name="Espace réservé du numéro de diapositive 3">
            <a:extLst>
              <a:ext uri="{FF2B5EF4-FFF2-40B4-BE49-F238E27FC236}">
                <a16:creationId xmlns:a16="http://schemas.microsoft.com/office/drawing/2014/main" id="{581BA6E8-B7EA-4B24-A85B-6EFAABABA1B0}"/>
              </a:ext>
            </a:extLst>
          </p:cNvPr>
          <p:cNvSpPr>
            <a:spLocks noGrp="1"/>
          </p:cNvSpPr>
          <p:nvPr>
            <p:ph type="sldNum" sz="quarter" idx="4"/>
          </p:nvPr>
        </p:nvSpPr>
        <p:spPr/>
        <p:txBody>
          <a:bodyPr/>
          <a:lstStyle/>
          <a:p>
            <a:fld id="{B7B886DB-A2D9-4379-A7BE-E36474F7753C}" type="slidenum">
              <a:rPr lang="nl-BE" smtClean="0"/>
              <a:pPr/>
              <a:t>36</a:t>
            </a:fld>
            <a:endParaRPr lang="nl-BE" dirty="0"/>
          </a:p>
        </p:txBody>
      </p:sp>
    </p:spTree>
    <p:extLst>
      <p:ext uri="{BB962C8B-B14F-4D97-AF65-F5344CB8AC3E}">
        <p14:creationId xmlns:p14="http://schemas.microsoft.com/office/powerpoint/2010/main" val="3477804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1AD615-3418-7F1E-1059-7021BCF8EC63}"/>
              </a:ext>
            </a:extLst>
          </p:cNvPr>
          <p:cNvSpPr>
            <a:spLocks noGrp="1"/>
          </p:cNvSpPr>
          <p:nvPr>
            <p:ph type="title"/>
          </p:nvPr>
        </p:nvSpPr>
        <p:spPr/>
        <p:txBody>
          <a:bodyPr/>
          <a:lstStyle/>
          <a:p>
            <a:r>
              <a:rPr lang="fr-BE" dirty="0"/>
              <a:t>Sous partie B2 – principes du calcul</a:t>
            </a:r>
          </a:p>
        </p:txBody>
      </p:sp>
      <p:sp>
        <p:nvSpPr>
          <p:cNvPr id="3" name="Espace réservé du contenu 2">
            <a:extLst>
              <a:ext uri="{FF2B5EF4-FFF2-40B4-BE49-F238E27FC236}">
                <a16:creationId xmlns:a16="http://schemas.microsoft.com/office/drawing/2014/main" id="{A00CA6B9-68CC-20C6-686D-E284BAB9C0AB}"/>
              </a:ext>
            </a:extLst>
          </p:cNvPr>
          <p:cNvSpPr>
            <a:spLocks noGrp="1"/>
          </p:cNvSpPr>
          <p:nvPr>
            <p:ph idx="1"/>
          </p:nvPr>
        </p:nvSpPr>
        <p:spPr/>
        <p:txBody>
          <a:bodyPr/>
          <a:lstStyle/>
          <a:p>
            <a:pPr marL="0" indent="0" algn="just">
              <a:lnSpc>
                <a:spcPct val="115000"/>
              </a:lnSpc>
              <a:buNone/>
            </a:pPr>
            <a:r>
              <a:rPr lang="fr-BE" sz="2400" dirty="0">
                <a:effectLst/>
              </a:rPr>
              <a:t>La répartition de l’enveloppe du budget de la sous-partie B2 est</a:t>
            </a:r>
          </a:p>
          <a:p>
            <a:pPr marL="0" indent="0" algn="just">
              <a:lnSpc>
                <a:spcPct val="115000"/>
              </a:lnSpc>
              <a:buNone/>
            </a:pPr>
            <a:r>
              <a:rPr lang="fr-BE" sz="2400" dirty="0">
                <a:effectLst/>
              </a:rPr>
              <a:t>déterminée sur base d’un système de points de base et de points</a:t>
            </a:r>
            <a:r>
              <a:rPr lang="fr-BE" sz="2400" dirty="0"/>
              <a:t> </a:t>
            </a:r>
            <a:r>
              <a:rPr lang="fr-BE" sz="2400" dirty="0">
                <a:effectLst/>
              </a:rPr>
              <a:t>supplémentaires par rapport aux activités de l’hospitalisation </a:t>
            </a:r>
            <a:r>
              <a:rPr lang="fr-BE" sz="2400" dirty="0"/>
              <a:t> </a:t>
            </a:r>
            <a:r>
              <a:rPr lang="fr-BE" sz="2400" dirty="0">
                <a:effectLst/>
              </a:rPr>
              <a:t>classique.</a:t>
            </a:r>
          </a:p>
          <a:p>
            <a:pPr marL="342900" lvl="0" indent="-342900" algn="just">
              <a:lnSpc>
                <a:spcPct val="115000"/>
              </a:lnSpc>
              <a:buFont typeface="+mj-lt"/>
              <a:buAutoNum type="arabicPeriod"/>
            </a:pPr>
            <a:r>
              <a:rPr lang="fr-BE" sz="2400" dirty="0">
                <a:effectLst/>
              </a:rPr>
              <a:t>Le budget disponible est divisé par la somme du nombre de points de tous les hôpitaux « aigus » du royaume afin d’obtenir la valeur du point.</a:t>
            </a:r>
          </a:p>
          <a:p>
            <a:pPr marL="342900" lvl="0" indent="-342900" algn="just">
              <a:lnSpc>
                <a:spcPct val="115000"/>
              </a:lnSpc>
              <a:buFont typeface="+mj-lt"/>
              <a:buAutoNum type="arabicPeriod"/>
            </a:pPr>
            <a:r>
              <a:rPr lang="fr-BE" sz="2400" dirty="0">
                <a:effectLst/>
              </a:rPr>
              <a:t>Le montant correspondant à 2,5 points doit permettre de couvrir le coût d'un ETP personnel infirmier et soignant</a:t>
            </a:r>
          </a:p>
          <a:p>
            <a:endParaRPr lang="fr-BE" dirty="0"/>
          </a:p>
        </p:txBody>
      </p:sp>
      <p:sp>
        <p:nvSpPr>
          <p:cNvPr id="4" name="Espace réservé du numéro de diapositive 3">
            <a:extLst>
              <a:ext uri="{FF2B5EF4-FFF2-40B4-BE49-F238E27FC236}">
                <a16:creationId xmlns:a16="http://schemas.microsoft.com/office/drawing/2014/main" id="{32E8D59B-0E74-6BB8-152E-B715DA5112A8}"/>
              </a:ext>
            </a:extLst>
          </p:cNvPr>
          <p:cNvSpPr>
            <a:spLocks noGrp="1"/>
          </p:cNvSpPr>
          <p:nvPr>
            <p:ph type="sldNum" sz="quarter" idx="4"/>
          </p:nvPr>
        </p:nvSpPr>
        <p:spPr/>
        <p:txBody>
          <a:bodyPr/>
          <a:lstStyle/>
          <a:p>
            <a:fld id="{B7B886DB-A2D9-4379-A7BE-E36474F7753C}" type="slidenum">
              <a:rPr lang="nl-BE" smtClean="0"/>
              <a:pPr/>
              <a:t>37</a:t>
            </a:fld>
            <a:endParaRPr lang="nl-BE" dirty="0"/>
          </a:p>
        </p:txBody>
      </p:sp>
    </p:spTree>
    <p:extLst>
      <p:ext uri="{BB962C8B-B14F-4D97-AF65-F5344CB8AC3E}">
        <p14:creationId xmlns:p14="http://schemas.microsoft.com/office/powerpoint/2010/main" val="23653182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91705F-3BBA-7FF8-BBD3-6020AE4BF4D1}"/>
              </a:ext>
            </a:extLst>
          </p:cNvPr>
          <p:cNvSpPr>
            <a:spLocks noGrp="1"/>
          </p:cNvSpPr>
          <p:nvPr>
            <p:ph type="title"/>
          </p:nvPr>
        </p:nvSpPr>
        <p:spPr/>
        <p:txBody>
          <a:bodyPr/>
          <a:lstStyle/>
          <a:p>
            <a:r>
              <a:rPr lang="fr-BE" dirty="0"/>
              <a:t>Sous partie B2 – notion de points</a:t>
            </a:r>
          </a:p>
        </p:txBody>
      </p:sp>
      <p:sp>
        <p:nvSpPr>
          <p:cNvPr id="3" name="Espace réservé du contenu 2">
            <a:extLst>
              <a:ext uri="{FF2B5EF4-FFF2-40B4-BE49-F238E27FC236}">
                <a16:creationId xmlns:a16="http://schemas.microsoft.com/office/drawing/2014/main" id="{5170D62B-8774-BF06-7205-67AD4C248975}"/>
              </a:ext>
            </a:extLst>
          </p:cNvPr>
          <p:cNvSpPr>
            <a:spLocks noGrp="1"/>
          </p:cNvSpPr>
          <p:nvPr>
            <p:ph idx="1"/>
          </p:nvPr>
        </p:nvSpPr>
        <p:spPr/>
        <p:txBody>
          <a:bodyPr>
            <a:normAutofit/>
          </a:bodyPr>
          <a:lstStyle/>
          <a:p>
            <a:pPr algn="just">
              <a:lnSpc>
                <a:spcPct val="115000"/>
              </a:lnSpc>
            </a:pPr>
            <a:r>
              <a:rPr lang="fr-FR" sz="1800" dirty="0">
                <a:effectLst/>
              </a:rPr>
              <a:t>le budget B2 de l’hôpital dépend du nombre de points par l’hôpital. </a:t>
            </a:r>
          </a:p>
          <a:p>
            <a:pPr algn="just">
              <a:lnSpc>
                <a:spcPct val="115000"/>
              </a:lnSpc>
            </a:pPr>
            <a:r>
              <a:rPr lang="fr-FR" sz="1800" dirty="0">
                <a:effectLst/>
              </a:rPr>
              <a:t>Ces points sont le reflet du nombre de lits et de l’intensité de l’activité moyenne de chaque lit, en particulier l’activité au bloc opératoire et aux urgences.</a:t>
            </a:r>
            <a:endParaRPr lang="fr-BE" sz="1800" dirty="0">
              <a:effectLst/>
            </a:endParaRPr>
          </a:p>
          <a:p>
            <a:pPr algn="just">
              <a:lnSpc>
                <a:spcPct val="115000"/>
              </a:lnSpc>
            </a:pPr>
            <a:r>
              <a:rPr lang="fr-FR" sz="1800" dirty="0">
                <a:effectLst/>
              </a:rPr>
              <a:t>Chaque hôpital se voit attribuer un nombre de points représentatif des fonctions qu’il remplit (types de services) et de son activité. </a:t>
            </a:r>
          </a:p>
          <a:p>
            <a:pPr algn="just">
              <a:lnSpc>
                <a:spcPct val="115000"/>
              </a:lnSpc>
            </a:pPr>
            <a:r>
              <a:rPr lang="fr-FR" sz="1800" dirty="0">
                <a:effectLst/>
              </a:rPr>
              <a:t>Le point correspond aux normes de personnel fixées par lit et par service hospitalier (exemples : par lit D d’un hôpital général : 1 point; par lit de soins intensifs : 5 points)</a:t>
            </a:r>
            <a:endParaRPr lang="fr-BE" sz="1800" dirty="0">
              <a:effectLst/>
            </a:endParaRPr>
          </a:p>
          <a:p>
            <a:pPr algn="just">
              <a:lnSpc>
                <a:spcPct val="115000"/>
              </a:lnSpc>
            </a:pPr>
            <a:r>
              <a:rPr lang="fr-FR" sz="1800" dirty="0">
                <a:effectLst/>
              </a:rPr>
              <a:t>La valeur du point est obtenue par division du budget global par le nombre total de points.</a:t>
            </a:r>
            <a:endParaRPr lang="fr-BE" sz="1800" dirty="0">
              <a:effectLst/>
            </a:endParaRPr>
          </a:p>
          <a:p>
            <a:r>
              <a:rPr lang="fr-FR" sz="1800" dirty="0">
                <a:effectLst/>
              </a:rPr>
              <a:t>Le budget B2 de l’hôpital correspond à son nombre de points multiplié par la valeur de ce dernier.</a:t>
            </a:r>
            <a:endParaRPr lang="fr-BE" dirty="0"/>
          </a:p>
        </p:txBody>
      </p:sp>
      <p:sp>
        <p:nvSpPr>
          <p:cNvPr id="4" name="Espace réservé du numéro de diapositive 3">
            <a:extLst>
              <a:ext uri="{FF2B5EF4-FFF2-40B4-BE49-F238E27FC236}">
                <a16:creationId xmlns:a16="http://schemas.microsoft.com/office/drawing/2014/main" id="{3F1042F3-A4D0-979F-B48F-7AC658F17044}"/>
              </a:ext>
            </a:extLst>
          </p:cNvPr>
          <p:cNvSpPr>
            <a:spLocks noGrp="1"/>
          </p:cNvSpPr>
          <p:nvPr>
            <p:ph type="sldNum" sz="quarter" idx="4"/>
          </p:nvPr>
        </p:nvSpPr>
        <p:spPr/>
        <p:txBody>
          <a:bodyPr/>
          <a:lstStyle/>
          <a:p>
            <a:fld id="{B7B886DB-A2D9-4379-A7BE-E36474F7753C}" type="slidenum">
              <a:rPr lang="nl-BE" smtClean="0"/>
              <a:pPr/>
              <a:t>38</a:t>
            </a:fld>
            <a:endParaRPr lang="nl-BE" dirty="0"/>
          </a:p>
        </p:txBody>
      </p:sp>
    </p:spTree>
    <p:extLst>
      <p:ext uri="{BB962C8B-B14F-4D97-AF65-F5344CB8AC3E}">
        <p14:creationId xmlns:p14="http://schemas.microsoft.com/office/powerpoint/2010/main" val="537243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AABFE5-50C7-CFA8-8B94-DFD060C64FF5}"/>
              </a:ext>
            </a:extLst>
          </p:cNvPr>
          <p:cNvSpPr>
            <a:spLocks noGrp="1"/>
          </p:cNvSpPr>
          <p:nvPr>
            <p:ph type="title"/>
          </p:nvPr>
        </p:nvSpPr>
        <p:spPr/>
        <p:txBody>
          <a:bodyPr/>
          <a:lstStyle/>
          <a:p>
            <a:r>
              <a:rPr lang="fr-BE" dirty="0"/>
              <a:t>Sous </a:t>
            </a:r>
            <a:r>
              <a:rPr lang="fr-BE" dirty="0" err="1"/>
              <a:t>pattie</a:t>
            </a:r>
            <a:r>
              <a:rPr lang="fr-BE" dirty="0"/>
              <a:t> B2 – principe de calcul  financement de base</a:t>
            </a:r>
          </a:p>
        </p:txBody>
      </p:sp>
      <p:sp>
        <p:nvSpPr>
          <p:cNvPr id="3" name="Espace réservé du contenu 2">
            <a:extLst>
              <a:ext uri="{FF2B5EF4-FFF2-40B4-BE49-F238E27FC236}">
                <a16:creationId xmlns:a16="http://schemas.microsoft.com/office/drawing/2014/main" id="{16BC8F3E-2C77-C3BC-A99A-243336CA4D8E}"/>
              </a:ext>
            </a:extLst>
          </p:cNvPr>
          <p:cNvSpPr>
            <a:spLocks noGrp="1"/>
          </p:cNvSpPr>
          <p:nvPr>
            <p:ph idx="1"/>
          </p:nvPr>
        </p:nvSpPr>
        <p:spPr>
          <a:xfrm>
            <a:off x="838200" y="2246050"/>
            <a:ext cx="10515600" cy="3795976"/>
          </a:xfrm>
        </p:spPr>
        <p:txBody>
          <a:bodyPr/>
          <a:lstStyle/>
          <a:p>
            <a:pPr marL="0" indent="0" algn="just">
              <a:lnSpc>
                <a:spcPct val="115000"/>
              </a:lnSpc>
              <a:buNone/>
            </a:pPr>
            <a:r>
              <a:rPr lang="fr-FR" sz="1800" dirty="0">
                <a:effectLst/>
                <a:latin typeface="Tahoma" panose="020B0604030504040204" pitchFamily="34" charset="0"/>
                <a:ea typeface="Times New Roman" panose="02020603050405020304" pitchFamily="18" charset="0"/>
              </a:rPr>
              <a:t> </a:t>
            </a:r>
            <a:endParaRPr lang="fr-BE" sz="2400" dirty="0">
              <a:effectLst/>
            </a:endParaRPr>
          </a:p>
          <a:p>
            <a:pPr marL="342900" lvl="0" indent="-342900" algn="just">
              <a:lnSpc>
                <a:spcPct val="115000"/>
              </a:lnSpc>
              <a:buFont typeface="+mj-lt"/>
              <a:buAutoNum type="arabicPeriod"/>
            </a:pPr>
            <a:r>
              <a:rPr lang="fr-BE" sz="2400" dirty="0">
                <a:effectLst/>
              </a:rPr>
              <a:t>Chefs de services et les cadres intermédiaires</a:t>
            </a:r>
          </a:p>
          <a:p>
            <a:pPr marL="342900" lvl="0" indent="-342900" algn="just">
              <a:lnSpc>
                <a:spcPct val="115000"/>
              </a:lnSpc>
              <a:buFont typeface="+mj-lt"/>
              <a:buAutoNum type="arabicPeriod"/>
            </a:pPr>
            <a:r>
              <a:rPr lang="fr-BE" sz="2400" dirty="0">
                <a:effectLst/>
              </a:rPr>
              <a:t>Points attribués sont fonction du nombre et de l’indice des lits justifiés de l’hôpital</a:t>
            </a:r>
          </a:p>
          <a:p>
            <a:endParaRPr lang="fr-BE" dirty="0"/>
          </a:p>
        </p:txBody>
      </p:sp>
      <p:sp>
        <p:nvSpPr>
          <p:cNvPr id="4" name="Espace réservé du numéro de diapositive 3">
            <a:extLst>
              <a:ext uri="{FF2B5EF4-FFF2-40B4-BE49-F238E27FC236}">
                <a16:creationId xmlns:a16="http://schemas.microsoft.com/office/drawing/2014/main" id="{88C9451B-E5DD-AC74-767A-94D6BED7A1EF}"/>
              </a:ext>
            </a:extLst>
          </p:cNvPr>
          <p:cNvSpPr>
            <a:spLocks noGrp="1"/>
          </p:cNvSpPr>
          <p:nvPr>
            <p:ph type="sldNum" sz="quarter" idx="4"/>
          </p:nvPr>
        </p:nvSpPr>
        <p:spPr/>
        <p:txBody>
          <a:bodyPr/>
          <a:lstStyle/>
          <a:p>
            <a:fld id="{B7B886DB-A2D9-4379-A7BE-E36474F7753C}" type="slidenum">
              <a:rPr lang="nl-BE" smtClean="0"/>
              <a:pPr/>
              <a:t>39</a:t>
            </a:fld>
            <a:endParaRPr lang="nl-BE" dirty="0"/>
          </a:p>
        </p:txBody>
      </p:sp>
    </p:spTree>
    <p:extLst>
      <p:ext uri="{BB962C8B-B14F-4D97-AF65-F5344CB8AC3E}">
        <p14:creationId xmlns:p14="http://schemas.microsoft.com/office/powerpoint/2010/main" val="2473902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65D75194-8D8D-2D36-5D27-30B71838746E}"/>
              </a:ext>
            </a:extLst>
          </p:cNvPr>
          <p:cNvSpPr>
            <a:spLocks noGrp="1"/>
          </p:cNvSpPr>
          <p:nvPr>
            <p:ph type="subTitle" idx="1"/>
          </p:nvPr>
        </p:nvSpPr>
        <p:spPr>
          <a:xfrm>
            <a:off x="1209166" y="1886546"/>
            <a:ext cx="9144000" cy="3324645"/>
          </a:xfrm>
        </p:spPr>
        <p:txBody>
          <a:bodyPr>
            <a:normAutofit/>
          </a:bodyPr>
          <a:lstStyle/>
          <a:p>
            <a:pPr algn="l">
              <a:buFont typeface="Arial" panose="020B0604020202020204" pitchFamily="34" charset="0"/>
              <a:buChar char="•"/>
            </a:pPr>
            <a:endParaRPr lang="fr-BE" b="0" dirty="0">
              <a:solidFill>
                <a:srgbClr val="09181B"/>
              </a:solidFill>
            </a:endParaRPr>
          </a:p>
          <a:p>
            <a:pPr algn="l">
              <a:buFont typeface="Arial" panose="020B0604020202020204" pitchFamily="34" charset="0"/>
              <a:buChar char="•"/>
            </a:pPr>
            <a:endParaRPr lang="fr-BE" b="0" i="0" dirty="0">
              <a:solidFill>
                <a:srgbClr val="09181B"/>
              </a:solidFill>
              <a:effectLst/>
              <a:latin typeface="Open Sans" pitchFamily="2" charset="0"/>
            </a:endParaRPr>
          </a:p>
          <a:p>
            <a:endParaRPr lang="nl-BE" dirty="0"/>
          </a:p>
        </p:txBody>
      </p:sp>
      <p:sp>
        <p:nvSpPr>
          <p:cNvPr id="2" name="Title 1">
            <a:extLst>
              <a:ext uri="{FF2B5EF4-FFF2-40B4-BE49-F238E27FC236}">
                <a16:creationId xmlns:a16="http://schemas.microsoft.com/office/drawing/2014/main" id="{51C7C2E2-0025-EBBD-8D48-BA2E234C56BB}"/>
              </a:ext>
            </a:extLst>
          </p:cNvPr>
          <p:cNvSpPr>
            <a:spLocks noGrp="1"/>
          </p:cNvSpPr>
          <p:nvPr>
            <p:ph type="ctrTitle"/>
          </p:nvPr>
        </p:nvSpPr>
        <p:spPr/>
        <p:txBody>
          <a:bodyPr/>
          <a:lstStyle/>
          <a:p>
            <a:r>
              <a:rPr lang="en-US" dirty="0" err="1"/>
              <a:t>Approches</a:t>
            </a:r>
            <a:r>
              <a:rPr lang="en-US" dirty="0"/>
              <a:t> du </a:t>
            </a:r>
            <a:r>
              <a:rPr lang="en-US" dirty="0" err="1"/>
              <a:t>financement</a:t>
            </a:r>
            <a:endParaRPr lang="nl-BE" dirty="0"/>
          </a:p>
        </p:txBody>
      </p:sp>
      <p:pic>
        <p:nvPicPr>
          <p:cNvPr id="4100" name="Picture 4" descr="Détecter les signaux faibles de votre trésorerie - Groupe Fivalec">
            <a:extLst>
              <a:ext uri="{FF2B5EF4-FFF2-40B4-BE49-F238E27FC236}">
                <a16:creationId xmlns:a16="http://schemas.microsoft.com/office/drawing/2014/main" id="{0C221A81-95DF-DE70-B3B9-AD6AFE9F16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3478" y="3900488"/>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9B01178-8D75-4675-2D5A-F48A654ABCE4}"/>
              </a:ext>
            </a:extLst>
          </p:cNvPr>
          <p:cNvSpPr txBox="1"/>
          <p:nvPr/>
        </p:nvSpPr>
        <p:spPr>
          <a:xfrm>
            <a:off x="958789" y="2408218"/>
            <a:ext cx="5717220" cy="2028248"/>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BE" sz="2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Les coûts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BE" sz="2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Les recettes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BE" sz="2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Les sources de financement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BE" sz="2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Quels mécanismes ?</a:t>
            </a:r>
          </a:p>
        </p:txBody>
      </p:sp>
    </p:spTree>
    <p:extLst>
      <p:ext uri="{BB962C8B-B14F-4D97-AF65-F5344CB8AC3E}">
        <p14:creationId xmlns:p14="http://schemas.microsoft.com/office/powerpoint/2010/main" val="1823186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20C123-E108-0AD6-A35B-DCB97A792097}"/>
              </a:ext>
            </a:extLst>
          </p:cNvPr>
          <p:cNvSpPr>
            <a:spLocks noGrp="1"/>
          </p:cNvSpPr>
          <p:nvPr>
            <p:ph type="title"/>
          </p:nvPr>
        </p:nvSpPr>
        <p:spPr/>
        <p:txBody>
          <a:bodyPr/>
          <a:lstStyle/>
          <a:p>
            <a:r>
              <a:rPr lang="fr-BE" dirty="0"/>
              <a:t>Sous partie B2 – principe de calcul  financement complémentaire</a:t>
            </a:r>
          </a:p>
        </p:txBody>
      </p:sp>
      <p:sp>
        <p:nvSpPr>
          <p:cNvPr id="3" name="Espace réservé du contenu 2">
            <a:extLst>
              <a:ext uri="{FF2B5EF4-FFF2-40B4-BE49-F238E27FC236}">
                <a16:creationId xmlns:a16="http://schemas.microsoft.com/office/drawing/2014/main" id="{7E32EB88-9A57-8EEF-BB69-FFC65A95F483}"/>
              </a:ext>
            </a:extLst>
          </p:cNvPr>
          <p:cNvSpPr>
            <a:spLocks noGrp="1"/>
          </p:cNvSpPr>
          <p:nvPr>
            <p:ph idx="1"/>
          </p:nvPr>
        </p:nvSpPr>
        <p:spPr>
          <a:xfrm>
            <a:off x="838200" y="2716566"/>
            <a:ext cx="10515600" cy="3325459"/>
          </a:xfrm>
        </p:spPr>
        <p:txBody>
          <a:bodyPr>
            <a:normAutofit/>
          </a:bodyPr>
          <a:lstStyle/>
          <a:p>
            <a:pPr marL="0" indent="0" algn="just">
              <a:lnSpc>
                <a:spcPct val="115000"/>
              </a:lnSpc>
              <a:buNone/>
            </a:pPr>
            <a:r>
              <a:rPr lang="fr-FR" dirty="0"/>
              <a:t>En résumé, p</a:t>
            </a:r>
            <a:r>
              <a:rPr lang="fr-BE" dirty="0" err="1">
                <a:effectLst/>
              </a:rPr>
              <a:t>our</a:t>
            </a:r>
            <a:r>
              <a:rPr lang="fr-BE" dirty="0">
                <a:effectLst/>
              </a:rPr>
              <a:t> les </a:t>
            </a:r>
            <a:r>
              <a:rPr lang="fr-BE" sz="2400" dirty="0">
                <a:effectLst/>
              </a:rPr>
              <a:t>lits C,D et E:</a:t>
            </a:r>
          </a:p>
          <a:p>
            <a:pPr marL="342900" lvl="0" indent="-342900" algn="just">
              <a:lnSpc>
                <a:spcPct val="115000"/>
              </a:lnSpc>
              <a:buFont typeface="+mj-lt"/>
              <a:buAutoNum type="arabicPeriod"/>
            </a:pPr>
            <a:r>
              <a:rPr lang="fr-BE" sz="2400" dirty="0">
                <a:effectLst/>
              </a:rPr>
              <a:t>Sur base de la valeur des prestations chirurgicales et médicales (Nomenclature)</a:t>
            </a:r>
          </a:p>
          <a:p>
            <a:pPr marL="342900" lvl="0" indent="-342900" algn="just">
              <a:lnSpc>
                <a:spcPct val="115000"/>
              </a:lnSpc>
              <a:buFont typeface="+mj-lt"/>
              <a:buAutoNum type="arabicPeriod"/>
            </a:pPr>
            <a:r>
              <a:rPr lang="fr-BE" sz="2400" dirty="0">
                <a:effectLst/>
              </a:rPr>
              <a:t>Sur base du nombre de points  NRG</a:t>
            </a:r>
          </a:p>
          <a:p>
            <a:pPr marL="342900" lvl="0" indent="-342900" algn="just">
              <a:lnSpc>
                <a:spcPct val="115000"/>
              </a:lnSpc>
              <a:buFont typeface="+mj-lt"/>
              <a:buAutoNum type="arabicPeriod"/>
            </a:pPr>
            <a:r>
              <a:rPr lang="fr-BE" sz="2400" dirty="0">
                <a:effectLst/>
              </a:rPr>
              <a:t>Classement en déciles</a:t>
            </a:r>
          </a:p>
          <a:p>
            <a:pPr marL="304800" indent="-304800" algn="just">
              <a:lnSpc>
                <a:spcPct val="115000"/>
              </a:lnSpc>
            </a:pPr>
            <a:endParaRPr lang="fr-BE" sz="2400" dirty="0">
              <a:effectLst/>
            </a:endParaRPr>
          </a:p>
          <a:p>
            <a:endParaRPr lang="fr-BE" dirty="0"/>
          </a:p>
        </p:txBody>
      </p:sp>
      <p:sp>
        <p:nvSpPr>
          <p:cNvPr id="4" name="Espace réservé du numéro de diapositive 3">
            <a:extLst>
              <a:ext uri="{FF2B5EF4-FFF2-40B4-BE49-F238E27FC236}">
                <a16:creationId xmlns:a16="http://schemas.microsoft.com/office/drawing/2014/main" id="{555BBF54-C302-B1B9-4DF6-A8D6E182C6C2}"/>
              </a:ext>
            </a:extLst>
          </p:cNvPr>
          <p:cNvSpPr>
            <a:spLocks noGrp="1"/>
          </p:cNvSpPr>
          <p:nvPr>
            <p:ph type="sldNum" sz="quarter" idx="4"/>
          </p:nvPr>
        </p:nvSpPr>
        <p:spPr/>
        <p:txBody>
          <a:bodyPr/>
          <a:lstStyle/>
          <a:p>
            <a:fld id="{B7B886DB-A2D9-4379-A7BE-E36474F7753C}" type="slidenum">
              <a:rPr lang="nl-BE" smtClean="0"/>
              <a:pPr/>
              <a:t>40</a:t>
            </a:fld>
            <a:endParaRPr lang="nl-BE" dirty="0"/>
          </a:p>
        </p:txBody>
      </p:sp>
    </p:spTree>
    <p:extLst>
      <p:ext uri="{BB962C8B-B14F-4D97-AF65-F5344CB8AC3E}">
        <p14:creationId xmlns:p14="http://schemas.microsoft.com/office/powerpoint/2010/main" val="34063679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3A4C0D-E8DE-A2FD-78B2-46EBD0D2CFD6}"/>
              </a:ext>
            </a:extLst>
          </p:cNvPr>
          <p:cNvSpPr>
            <a:spLocks noGrp="1"/>
          </p:cNvSpPr>
          <p:nvPr>
            <p:ph type="title"/>
          </p:nvPr>
        </p:nvSpPr>
        <p:spPr/>
        <p:txBody>
          <a:bodyPr/>
          <a:lstStyle/>
          <a:p>
            <a:r>
              <a:rPr lang="fr-BE" dirty="0"/>
              <a:t>Sous partie B2 – points supplémentaires</a:t>
            </a:r>
          </a:p>
        </p:txBody>
      </p:sp>
      <p:sp>
        <p:nvSpPr>
          <p:cNvPr id="3" name="Espace réservé du contenu 2">
            <a:extLst>
              <a:ext uri="{FF2B5EF4-FFF2-40B4-BE49-F238E27FC236}">
                <a16:creationId xmlns:a16="http://schemas.microsoft.com/office/drawing/2014/main" id="{68360221-ADDF-F815-322B-19329DBE76DF}"/>
              </a:ext>
            </a:extLst>
          </p:cNvPr>
          <p:cNvSpPr>
            <a:spLocks noGrp="1"/>
          </p:cNvSpPr>
          <p:nvPr>
            <p:ph idx="1"/>
          </p:nvPr>
        </p:nvSpPr>
        <p:spPr/>
        <p:txBody>
          <a:bodyPr>
            <a:normAutofit lnSpcReduction="10000"/>
          </a:bodyPr>
          <a:lstStyle/>
          <a:p>
            <a:pPr algn="just">
              <a:lnSpc>
                <a:spcPct val="115000"/>
              </a:lnSpc>
            </a:pPr>
            <a:r>
              <a:rPr lang="fr-FR" sz="1800" dirty="0">
                <a:effectLst/>
              </a:rPr>
              <a:t>Des points additionnels sont octroyés pour les lits de chirurgie en relation avec la valeur des prestations réalisées au cours d’un exercice donné.</a:t>
            </a:r>
            <a:endParaRPr lang="fr-BE" sz="1800" dirty="0">
              <a:effectLst/>
            </a:endParaRPr>
          </a:p>
          <a:p>
            <a:pPr algn="just">
              <a:lnSpc>
                <a:spcPct val="115000"/>
              </a:lnSpc>
            </a:pPr>
            <a:r>
              <a:rPr lang="fr-FR" sz="1800" dirty="0">
                <a:effectLst/>
              </a:rPr>
              <a:t>Pour les lits de médecine interne, la majoration est calculée en tenant compte du poids relatif des patients âgés de plus de 75 ans et de la valeur des prestations par lit occupé.</a:t>
            </a:r>
            <a:endParaRPr lang="fr-BE" sz="1800" dirty="0">
              <a:effectLst/>
            </a:endParaRPr>
          </a:p>
          <a:p>
            <a:pPr algn="just">
              <a:lnSpc>
                <a:spcPct val="115000"/>
              </a:lnSpc>
            </a:pPr>
            <a:r>
              <a:rPr lang="fr-FR" sz="1800" dirty="0">
                <a:effectLst/>
              </a:rPr>
              <a:t>En pédiatrie, intervient le poids relatif des enfants hospitalisés de moins de deux ans par rapport au nombre d’enfants hospitalisés de moins de 14 ans et à la valeur des prestations par lit.</a:t>
            </a:r>
            <a:endParaRPr lang="fr-BE" sz="1800" dirty="0">
              <a:effectLst/>
            </a:endParaRPr>
          </a:p>
          <a:p>
            <a:pPr algn="just">
              <a:lnSpc>
                <a:spcPct val="115000"/>
              </a:lnSpc>
            </a:pPr>
            <a:r>
              <a:rPr lang="fr-FR" sz="1800" dirty="0">
                <a:effectLst/>
              </a:rPr>
              <a:t>Les points attribués dans ces différents cas sont fonction de la position qu’occupe l’institution concernée dans la distribution en déciles des valeurs observées pour l’ensemble des établissements.</a:t>
            </a:r>
            <a:endParaRPr lang="fr-BE" sz="1800" dirty="0">
              <a:effectLst/>
            </a:endParaRPr>
          </a:p>
          <a:p>
            <a:pPr algn="just">
              <a:lnSpc>
                <a:spcPct val="115000"/>
              </a:lnSpc>
            </a:pPr>
            <a:r>
              <a:rPr lang="fr-FR" sz="1800" b="1" dirty="0">
                <a:effectLst/>
              </a:rPr>
              <a:t>En procédant de la sorte, le système alloue un financement complémentaire de base aux institutions qui peuvent faire valoir la prise en charge d’une activité lourde.</a:t>
            </a:r>
            <a:endParaRPr lang="fr-BE" sz="1800" b="1" dirty="0">
              <a:effectLst/>
            </a:endParaRPr>
          </a:p>
          <a:p>
            <a:endParaRPr lang="fr-BE" dirty="0"/>
          </a:p>
        </p:txBody>
      </p:sp>
      <p:sp>
        <p:nvSpPr>
          <p:cNvPr id="4" name="Espace réservé du numéro de diapositive 3">
            <a:extLst>
              <a:ext uri="{FF2B5EF4-FFF2-40B4-BE49-F238E27FC236}">
                <a16:creationId xmlns:a16="http://schemas.microsoft.com/office/drawing/2014/main" id="{B43B2094-1704-A8C2-22B0-0F0EF014F924}"/>
              </a:ext>
            </a:extLst>
          </p:cNvPr>
          <p:cNvSpPr>
            <a:spLocks noGrp="1"/>
          </p:cNvSpPr>
          <p:nvPr>
            <p:ph type="sldNum" sz="quarter" idx="4"/>
          </p:nvPr>
        </p:nvSpPr>
        <p:spPr/>
        <p:txBody>
          <a:bodyPr/>
          <a:lstStyle/>
          <a:p>
            <a:fld id="{B7B886DB-A2D9-4379-A7BE-E36474F7753C}" type="slidenum">
              <a:rPr lang="nl-BE" smtClean="0"/>
              <a:pPr/>
              <a:t>41</a:t>
            </a:fld>
            <a:endParaRPr lang="nl-BE" dirty="0"/>
          </a:p>
        </p:txBody>
      </p:sp>
    </p:spTree>
    <p:extLst>
      <p:ext uri="{BB962C8B-B14F-4D97-AF65-F5344CB8AC3E}">
        <p14:creationId xmlns:p14="http://schemas.microsoft.com/office/powerpoint/2010/main" val="11742812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3FDA22-390D-8682-E08C-193DC9FA2316}"/>
              </a:ext>
            </a:extLst>
          </p:cNvPr>
          <p:cNvSpPr>
            <a:spLocks noGrp="1"/>
          </p:cNvSpPr>
          <p:nvPr>
            <p:ph type="title"/>
          </p:nvPr>
        </p:nvSpPr>
        <p:spPr>
          <a:xfrm>
            <a:off x="838200" y="365125"/>
            <a:ext cx="10515600" cy="2129499"/>
          </a:xfrm>
        </p:spPr>
        <p:txBody>
          <a:bodyPr>
            <a:normAutofit/>
          </a:bodyPr>
          <a:lstStyle/>
          <a:p>
            <a:r>
              <a:rPr lang="fr-BE" dirty="0"/>
              <a:t>Sous partie B2    – points supplémentaires pour soins intensifs,</a:t>
            </a:r>
            <a:br>
              <a:rPr lang="fr-BE" dirty="0"/>
            </a:br>
            <a:r>
              <a:rPr lang="fr-FR" sz="4400" dirty="0">
                <a:effectLst/>
                <a:latin typeface="Tahoma" panose="020B0604030504040204" pitchFamily="34" charset="0"/>
                <a:ea typeface="Times New Roman" panose="02020603050405020304" pitchFamily="18" charset="0"/>
              </a:rPr>
              <a:t>Quartier opératoire, urgence, stérilisation</a:t>
            </a:r>
            <a:r>
              <a:rPr lang="fr-BE" dirty="0"/>
              <a:t> </a:t>
            </a:r>
          </a:p>
        </p:txBody>
      </p:sp>
      <p:sp>
        <p:nvSpPr>
          <p:cNvPr id="3" name="Espace réservé du contenu 2">
            <a:extLst>
              <a:ext uri="{FF2B5EF4-FFF2-40B4-BE49-F238E27FC236}">
                <a16:creationId xmlns:a16="http://schemas.microsoft.com/office/drawing/2014/main" id="{E9F51E67-C370-846C-5A8F-2581D0226F4C}"/>
              </a:ext>
            </a:extLst>
          </p:cNvPr>
          <p:cNvSpPr>
            <a:spLocks noGrp="1"/>
          </p:cNvSpPr>
          <p:nvPr>
            <p:ph idx="1"/>
          </p:nvPr>
        </p:nvSpPr>
        <p:spPr>
          <a:xfrm>
            <a:off x="838200" y="2991775"/>
            <a:ext cx="10515600" cy="3050250"/>
          </a:xfrm>
        </p:spPr>
        <p:txBody>
          <a:bodyPr/>
          <a:lstStyle/>
          <a:p>
            <a:pPr marL="0" indent="0" algn="just">
              <a:lnSpc>
                <a:spcPct val="115000"/>
              </a:lnSpc>
              <a:buNone/>
            </a:pPr>
            <a:r>
              <a:rPr lang="fr-FR" sz="1800" dirty="0">
                <a:effectLst/>
                <a:latin typeface="Tahoma" panose="020B0604030504040204" pitchFamily="34" charset="0"/>
                <a:ea typeface="Times New Roman" panose="02020603050405020304" pitchFamily="18" charset="0"/>
              </a:rPr>
              <a:t> </a:t>
            </a:r>
            <a:endParaRPr lang="fr-BE" sz="1800" dirty="0">
              <a:effectLst/>
              <a:latin typeface="Times New Roman" panose="02020603050405020304" pitchFamily="18" charset="0"/>
              <a:ea typeface="Times New Roman" panose="02020603050405020304" pitchFamily="18" charset="0"/>
            </a:endParaRPr>
          </a:p>
          <a:p>
            <a:pPr marL="0" indent="0" algn="just">
              <a:lnSpc>
                <a:spcPct val="115000"/>
              </a:lnSpc>
              <a:buNone/>
            </a:pPr>
            <a:r>
              <a:rPr lang="fr-FR" sz="1800" dirty="0">
                <a:effectLst/>
              </a:rPr>
              <a:t>La prise en charge des coûts de ces services se fait également sur la base d’un système de points. Les points à répartir entre tous les hôpitaux sont déterminés par le poids relatif des coûts de ces services dans le total des coûts. Ils sont répartis selon les règles spécifiques pour chaque type de service concerné.</a:t>
            </a:r>
            <a:endParaRPr lang="fr-BE" sz="1800" dirty="0">
              <a:effectLst/>
            </a:endParaRPr>
          </a:p>
          <a:p>
            <a:endParaRPr lang="fr-BE" dirty="0"/>
          </a:p>
        </p:txBody>
      </p:sp>
      <p:sp>
        <p:nvSpPr>
          <p:cNvPr id="4" name="Espace réservé du numéro de diapositive 3">
            <a:extLst>
              <a:ext uri="{FF2B5EF4-FFF2-40B4-BE49-F238E27FC236}">
                <a16:creationId xmlns:a16="http://schemas.microsoft.com/office/drawing/2014/main" id="{DF5FFD4A-3366-A6E0-1FA8-AA5F759D7459}"/>
              </a:ext>
            </a:extLst>
          </p:cNvPr>
          <p:cNvSpPr>
            <a:spLocks noGrp="1"/>
          </p:cNvSpPr>
          <p:nvPr>
            <p:ph type="sldNum" sz="quarter" idx="4"/>
          </p:nvPr>
        </p:nvSpPr>
        <p:spPr/>
        <p:txBody>
          <a:bodyPr/>
          <a:lstStyle/>
          <a:p>
            <a:fld id="{B7B886DB-A2D9-4379-A7BE-E36474F7753C}" type="slidenum">
              <a:rPr lang="nl-BE" smtClean="0"/>
              <a:pPr/>
              <a:t>42</a:t>
            </a:fld>
            <a:endParaRPr lang="nl-BE" dirty="0"/>
          </a:p>
        </p:txBody>
      </p:sp>
    </p:spTree>
    <p:extLst>
      <p:ext uri="{BB962C8B-B14F-4D97-AF65-F5344CB8AC3E}">
        <p14:creationId xmlns:p14="http://schemas.microsoft.com/office/powerpoint/2010/main" val="35649258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00AECE-9897-37C2-63D4-E36C3AC619FB}"/>
              </a:ext>
            </a:extLst>
          </p:cNvPr>
          <p:cNvSpPr>
            <a:spLocks noGrp="1"/>
          </p:cNvSpPr>
          <p:nvPr>
            <p:ph type="title"/>
          </p:nvPr>
        </p:nvSpPr>
        <p:spPr/>
        <p:txBody>
          <a:bodyPr>
            <a:normAutofit fontScale="90000"/>
          </a:bodyPr>
          <a:lstStyle/>
          <a:p>
            <a:r>
              <a:rPr lang="fr-BE" dirty="0"/>
              <a:t>Exemple - calcul points supplémentaires pour            </a:t>
            </a:r>
            <a:r>
              <a:rPr lang="fr-FR" sz="4400" dirty="0">
                <a:effectLst/>
                <a:latin typeface="Tahoma" panose="020B0604030504040204" pitchFamily="34" charset="0"/>
                <a:ea typeface="Times New Roman" panose="02020603050405020304" pitchFamily="18" charset="0"/>
              </a:rPr>
              <a:t>Quartier opératoire</a:t>
            </a:r>
            <a:endParaRPr lang="fr-BE" dirty="0"/>
          </a:p>
        </p:txBody>
      </p:sp>
      <p:sp>
        <p:nvSpPr>
          <p:cNvPr id="3" name="Espace réservé du contenu 2">
            <a:extLst>
              <a:ext uri="{FF2B5EF4-FFF2-40B4-BE49-F238E27FC236}">
                <a16:creationId xmlns:a16="http://schemas.microsoft.com/office/drawing/2014/main" id="{73B61660-5151-BC9F-78F2-8B94815FB78B}"/>
              </a:ext>
            </a:extLst>
          </p:cNvPr>
          <p:cNvSpPr>
            <a:spLocks noGrp="1"/>
          </p:cNvSpPr>
          <p:nvPr>
            <p:ph idx="1"/>
          </p:nvPr>
        </p:nvSpPr>
        <p:spPr>
          <a:xfrm>
            <a:off x="838200" y="2707688"/>
            <a:ext cx="10515600" cy="3334337"/>
          </a:xfrm>
        </p:spPr>
        <p:txBody>
          <a:bodyPr>
            <a:normAutofit/>
          </a:bodyPr>
          <a:lstStyle/>
          <a:p>
            <a:pPr algn="just">
              <a:lnSpc>
                <a:spcPct val="115000"/>
              </a:lnSpc>
            </a:pPr>
            <a:r>
              <a:rPr lang="fr-BE" sz="2400" u="sng" kern="0" dirty="0">
                <a:effectLst/>
              </a:rPr>
              <a:t>Personnel Quartier opératoire</a:t>
            </a:r>
          </a:p>
          <a:p>
            <a:pPr marL="342900" lvl="0" indent="-342900" algn="just">
              <a:lnSpc>
                <a:spcPct val="115000"/>
              </a:lnSpc>
              <a:buFont typeface="+mj-lt"/>
              <a:buAutoNum type="arabicPeriod"/>
            </a:pPr>
            <a:r>
              <a:rPr lang="fr-BE" sz="2400" dirty="0">
                <a:effectLst/>
              </a:rPr>
              <a:t>Fonction du nombre de salles d’opération retenues pour l’hôpital</a:t>
            </a:r>
          </a:p>
          <a:p>
            <a:pPr marL="342900" lvl="0" indent="-342900" algn="just">
              <a:lnSpc>
                <a:spcPct val="115000"/>
              </a:lnSpc>
              <a:buFont typeface="+mj-lt"/>
              <a:buAutoNum type="arabicPeriod"/>
            </a:pPr>
            <a:r>
              <a:rPr lang="fr-FR" sz="2400" dirty="0"/>
              <a:t>Fonction du n</a:t>
            </a:r>
            <a:r>
              <a:rPr lang="fr-FR" sz="2400" dirty="0">
                <a:effectLst/>
              </a:rPr>
              <a:t>ombre de salles disponible en permanence (1 ou 2 selon conditions) X20</a:t>
            </a:r>
            <a:endParaRPr lang="fr-BE" sz="2400" dirty="0">
              <a:effectLst/>
            </a:endParaRPr>
          </a:p>
          <a:p>
            <a:pPr marL="342900" lvl="0" indent="-342900" algn="just">
              <a:lnSpc>
                <a:spcPct val="115000"/>
              </a:lnSpc>
              <a:buFont typeface="+mj-lt"/>
              <a:buAutoNum type="arabicPeriod"/>
            </a:pPr>
            <a:r>
              <a:rPr lang="fr-FR" sz="2400" dirty="0">
                <a:effectLst/>
              </a:rPr>
              <a:t>Minimum de 15 points</a:t>
            </a:r>
          </a:p>
          <a:p>
            <a:pPr marL="0" lvl="0" indent="0" algn="just">
              <a:lnSpc>
                <a:spcPct val="115000"/>
              </a:lnSpc>
              <a:buNone/>
            </a:pPr>
            <a:endParaRPr lang="fr-FR" sz="1800" b="1" i="1" dirty="0">
              <a:latin typeface="Tahoma" panose="020B0604030504040204" pitchFamily="34" charset="0"/>
            </a:endParaRPr>
          </a:p>
          <a:p>
            <a:pPr marL="0" lvl="0" indent="0" algn="just">
              <a:lnSpc>
                <a:spcPct val="115000"/>
              </a:lnSpc>
              <a:buNone/>
            </a:pPr>
            <a:endParaRPr lang="fr-BE" sz="1800" b="1" dirty="0">
              <a:effectLst/>
              <a:latin typeface="Arial Black" panose="020B0A04020102020204" pitchFamily="34" charset="0"/>
            </a:endParaRPr>
          </a:p>
          <a:p>
            <a:endParaRPr lang="fr-BE" dirty="0"/>
          </a:p>
        </p:txBody>
      </p:sp>
      <p:sp>
        <p:nvSpPr>
          <p:cNvPr id="4" name="Espace réservé du numéro de diapositive 3">
            <a:extLst>
              <a:ext uri="{FF2B5EF4-FFF2-40B4-BE49-F238E27FC236}">
                <a16:creationId xmlns:a16="http://schemas.microsoft.com/office/drawing/2014/main" id="{4E142AB6-421B-2211-BC15-5D930B3AEF9F}"/>
              </a:ext>
            </a:extLst>
          </p:cNvPr>
          <p:cNvSpPr>
            <a:spLocks noGrp="1"/>
          </p:cNvSpPr>
          <p:nvPr>
            <p:ph type="sldNum" sz="quarter" idx="4"/>
          </p:nvPr>
        </p:nvSpPr>
        <p:spPr/>
        <p:txBody>
          <a:bodyPr/>
          <a:lstStyle/>
          <a:p>
            <a:fld id="{B7B886DB-A2D9-4379-A7BE-E36474F7753C}" type="slidenum">
              <a:rPr lang="nl-BE" smtClean="0"/>
              <a:pPr/>
              <a:t>43</a:t>
            </a:fld>
            <a:endParaRPr lang="nl-BE" dirty="0"/>
          </a:p>
        </p:txBody>
      </p:sp>
    </p:spTree>
    <p:extLst>
      <p:ext uri="{BB962C8B-B14F-4D97-AF65-F5344CB8AC3E}">
        <p14:creationId xmlns:p14="http://schemas.microsoft.com/office/powerpoint/2010/main" val="12144485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C9A165-53AC-75D3-60E0-3B5A067AF740}"/>
              </a:ext>
            </a:extLst>
          </p:cNvPr>
          <p:cNvSpPr>
            <a:spLocks noGrp="1"/>
          </p:cNvSpPr>
          <p:nvPr>
            <p:ph type="title"/>
          </p:nvPr>
        </p:nvSpPr>
        <p:spPr>
          <a:xfrm>
            <a:off x="838200" y="365125"/>
            <a:ext cx="10515600" cy="1730005"/>
          </a:xfrm>
        </p:spPr>
        <p:txBody>
          <a:bodyPr>
            <a:normAutofit fontScale="90000"/>
          </a:bodyPr>
          <a:lstStyle/>
          <a:p>
            <a:r>
              <a:rPr lang="fr-BE" dirty="0"/>
              <a:t>Sous partie B2 – principe de calcul des points supplémentaires pour </a:t>
            </a:r>
            <a:br>
              <a:rPr lang="fr-BE" dirty="0"/>
            </a:br>
            <a:r>
              <a:rPr lang="fr-BE" dirty="0"/>
              <a:t>les produits médicaux</a:t>
            </a:r>
          </a:p>
        </p:txBody>
      </p:sp>
      <p:sp>
        <p:nvSpPr>
          <p:cNvPr id="3" name="Espace réservé du contenu 2">
            <a:extLst>
              <a:ext uri="{FF2B5EF4-FFF2-40B4-BE49-F238E27FC236}">
                <a16:creationId xmlns:a16="http://schemas.microsoft.com/office/drawing/2014/main" id="{06823E73-B5AA-1BDA-3CE0-4DA5D9189F1C}"/>
              </a:ext>
            </a:extLst>
          </p:cNvPr>
          <p:cNvSpPr>
            <a:spLocks noGrp="1"/>
          </p:cNvSpPr>
          <p:nvPr>
            <p:ph idx="1"/>
          </p:nvPr>
        </p:nvSpPr>
        <p:spPr>
          <a:xfrm>
            <a:off x="838200" y="2210540"/>
            <a:ext cx="10515600" cy="3831486"/>
          </a:xfrm>
        </p:spPr>
        <p:txBody>
          <a:bodyPr>
            <a:normAutofit/>
          </a:bodyPr>
          <a:lstStyle/>
          <a:p>
            <a:pPr algn="just">
              <a:lnSpc>
                <a:spcPct val="115000"/>
              </a:lnSpc>
            </a:pPr>
            <a:r>
              <a:rPr lang="fr-BE" sz="2400" u="sng" kern="0" dirty="0">
                <a:effectLst/>
              </a:rPr>
              <a:t>Produits médicaux</a:t>
            </a:r>
            <a:endParaRPr lang="fr-BE" sz="2400" dirty="0">
              <a:effectLst/>
            </a:endParaRPr>
          </a:p>
          <a:p>
            <a:pPr marL="342900" lvl="0" indent="-342900" algn="just">
              <a:lnSpc>
                <a:spcPct val="115000"/>
              </a:lnSpc>
              <a:buFont typeface="+mj-lt"/>
              <a:buAutoNum type="arabicPeriod"/>
            </a:pPr>
            <a:r>
              <a:rPr lang="fr-FR" sz="2400" dirty="0">
                <a:effectLst/>
              </a:rPr>
              <a:t>Fonction du nombre de points obtenus pour le personnel quartier opératoire</a:t>
            </a:r>
            <a:endParaRPr lang="fr-BE" sz="2400" dirty="0">
              <a:effectLst/>
            </a:endParaRPr>
          </a:p>
          <a:p>
            <a:pPr marL="342900" lvl="0" indent="-342900" algn="just">
              <a:lnSpc>
                <a:spcPct val="115000"/>
              </a:lnSpc>
              <a:buFont typeface="+mj-lt"/>
              <a:buAutoNum type="arabicPeriod"/>
            </a:pPr>
            <a:r>
              <a:rPr lang="fr-FR" sz="2400" dirty="0">
                <a:effectLst/>
              </a:rPr>
              <a:t>Fonction du nombre de points obtenus pour le personnel urgences</a:t>
            </a:r>
            <a:endParaRPr lang="fr-BE" sz="2400" dirty="0"/>
          </a:p>
          <a:p>
            <a:pPr marL="342900" lvl="0" indent="-342900" algn="just">
              <a:lnSpc>
                <a:spcPct val="115000"/>
              </a:lnSpc>
              <a:buFont typeface="+mj-lt"/>
              <a:buAutoNum type="arabicPeriod"/>
            </a:pPr>
            <a:r>
              <a:rPr lang="fr-FR" sz="2400" dirty="0">
                <a:effectLst/>
              </a:rPr>
              <a:t>Octroi de points par lits justifiés et différents selon l’indice de lits</a:t>
            </a:r>
          </a:p>
          <a:p>
            <a:pPr marL="0" lvl="0" indent="0" algn="just">
              <a:lnSpc>
                <a:spcPct val="115000"/>
              </a:lnSpc>
              <a:buNone/>
            </a:pPr>
            <a:endParaRPr lang="fr-BE" sz="2400" dirty="0">
              <a:effectLst/>
            </a:endParaRPr>
          </a:p>
          <a:p>
            <a:pPr marL="0" indent="0">
              <a:buNone/>
            </a:pPr>
            <a:endParaRPr lang="fr-BE" dirty="0"/>
          </a:p>
        </p:txBody>
      </p:sp>
      <p:sp>
        <p:nvSpPr>
          <p:cNvPr id="4" name="Espace réservé du numéro de diapositive 3">
            <a:extLst>
              <a:ext uri="{FF2B5EF4-FFF2-40B4-BE49-F238E27FC236}">
                <a16:creationId xmlns:a16="http://schemas.microsoft.com/office/drawing/2014/main" id="{EA0EE173-2AFC-B2FF-66C1-4EF9B15DBB42}"/>
              </a:ext>
            </a:extLst>
          </p:cNvPr>
          <p:cNvSpPr>
            <a:spLocks noGrp="1"/>
          </p:cNvSpPr>
          <p:nvPr>
            <p:ph type="sldNum" sz="quarter" idx="4"/>
          </p:nvPr>
        </p:nvSpPr>
        <p:spPr/>
        <p:txBody>
          <a:bodyPr/>
          <a:lstStyle/>
          <a:p>
            <a:fld id="{B7B886DB-A2D9-4379-A7BE-E36474F7753C}" type="slidenum">
              <a:rPr lang="nl-BE" smtClean="0"/>
              <a:pPr/>
              <a:t>44</a:t>
            </a:fld>
            <a:endParaRPr lang="nl-BE" dirty="0"/>
          </a:p>
        </p:txBody>
      </p:sp>
    </p:spTree>
    <p:extLst>
      <p:ext uri="{BB962C8B-B14F-4D97-AF65-F5344CB8AC3E}">
        <p14:creationId xmlns:p14="http://schemas.microsoft.com/office/powerpoint/2010/main" val="31195751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327689-2F79-AF2C-9F37-0FBFC3E7DBED}"/>
              </a:ext>
            </a:extLst>
          </p:cNvPr>
          <p:cNvSpPr>
            <a:spLocks noGrp="1"/>
          </p:cNvSpPr>
          <p:nvPr>
            <p:ph type="title"/>
          </p:nvPr>
        </p:nvSpPr>
        <p:spPr/>
        <p:txBody>
          <a:bodyPr/>
          <a:lstStyle/>
          <a:p>
            <a:r>
              <a:rPr lang="fr-BE" dirty="0"/>
              <a:t>Sous partie B2 – tendances des lits justifiés</a:t>
            </a:r>
          </a:p>
        </p:txBody>
      </p:sp>
      <p:sp>
        <p:nvSpPr>
          <p:cNvPr id="3" name="Espace réservé du contenu 2">
            <a:extLst>
              <a:ext uri="{FF2B5EF4-FFF2-40B4-BE49-F238E27FC236}">
                <a16:creationId xmlns:a16="http://schemas.microsoft.com/office/drawing/2014/main" id="{84C7C303-14B9-E87C-23CF-A9EBE1FF8E50}"/>
              </a:ext>
            </a:extLst>
          </p:cNvPr>
          <p:cNvSpPr>
            <a:spLocks noGrp="1"/>
          </p:cNvSpPr>
          <p:nvPr>
            <p:ph idx="1"/>
          </p:nvPr>
        </p:nvSpPr>
        <p:spPr>
          <a:xfrm>
            <a:off x="838200" y="2814220"/>
            <a:ext cx="10515600" cy="3227805"/>
          </a:xfrm>
        </p:spPr>
        <p:txBody>
          <a:bodyPr/>
          <a:lstStyle/>
          <a:p>
            <a:pPr marL="0" indent="0">
              <a:buNone/>
            </a:pPr>
            <a:br>
              <a:rPr lang="fr-BE" b="0" i="0" dirty="0">
                <a:solidFill>
                  <a:srgbClr val="34495E"/>
                </a:solidFill>
                <a:effectLst/>
                <a:latin typeface="-apple-system"/>
              </a:rPr>
            </a:br>
            <a:r>
              <a:rPr lang="fr-BE" b="0" i="0" dirty="0">
                <a:solidFill>
                  <a:srgbClr val="34495E"/>
                </a:solidFill>
                <a:effectLst/>
              </a:rPr>
              <a:t>Le nombre total de lits justifiés a diminué de 6,7 % au cours de ces cinq dernières années. </a:t>
            </a:r>
          </a:p>
          <a:p>
            <a:pPr marL="0" indent="0">
              <a:buNone/>
            </a:pPr>
            <a:r>
              <a:rPr lang="fr-BE" b="0" i="0" dirty="0">
                <a:solidFill>
                  <a:srgbClr val="34495E"/>
                </a:solidFill>
                <a:effectLst/>
              </a:rPr>
              <a:t>La diminution la plus marquée est observée en maternité (-13,3 %). </a:t>
            </a:r>
          </a:p>
          <a:p>
            <a:pPr marL="0" indent="0">
              <a:buNone/>
            </a:pPr>
            <a:endParaRPr lang="fr-BE" dirty="0">
              <a:solidFill>
                <a:srgbClr val="34495E"/>
              </a:solidFill>
              <a:latin typeface="-apple-system"/>
            </a:endParaRPr>
          </a:p>
          <a:p>
            <a:pPr marL="0" indent="0">
              <a:buNone/>
            </a:pPr>
            <a:endParaRPr lang="fr-BE" dirty="0"/>
          </a:p>
        </p:txBody>
      </p:sp>
      <p:sp>
        <p:nvSpPr>
          <p:cNvPr id="4" name="Espace réservé du numéro de diapositive 3">
            <a:extLst>
              <a:ext uri="{FF2B5EF4-FFF2-40B4-BE49-F238E27FC236}">
                <a16:creationId xmlns:a16="http://schemas.microsoft.com/office/drawing/2014/main" id="{581BA6E8-B7EA-4B24-A85B-6EFAABABA1B0}"/>
              </a:ext>
            </a:extLst>
          </p:cNvPr>
          <p:cNvSpPr>
            <a:spLocks noGrp="1"/>
          </p:cNvSpPr>
          <p:nvPr>
            <p:ph type="sldNum" sz="quarter" idx="4"/>
          </p:nvPr>
        </p:nvSpPr>
        <p:spPr/>
        <p:txBody>
          <a:bodyPr/>
          <a:lstStyle/>
          <a:p>
            <a:fld id="{B7B886DB-A2D9-4379-A7BE-E36474F7753C}" type="slidenum">
              <a:rPr lang="nl-BE" smtClean="0"/>
              <a:pPr/>
              <a:t>45</a:t>
            </a:fld>
            <a:endParaRPr lang="nl-BE" dirty="0"/>
          </a:p>
        </p:txBody>
      </p:sp>
    </p:spTree>
    <p:extLst>
      <p:ext uri="{BB962C8B-B14F-4D97-AF65-F5344CB8AC3E}">
        <p14:creationId xmlns:p14="http://schemas.microsoft.com/office/powerpoint/2010/main" val="36226134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7C2E2-0025-EBBD-8D48-BA2E234C56BB}"/>
              </a:ext>
            </a:extLst>
          </p:cNvPr>
          <p:cNvSpPr>
            <a:spLocks noGrp="1"/>
          </p:cNvSpPr>
          <p:nvPr>
            <p:ph type="ctrTitle"/>
          </p:nvPr>
        </p:nvSpPr>
        <p:spPr/>
        <p:txBody>
          <a:bodyPr/>
          <a:lstStyle/>
          <a:p>
            <a:r>
              <a:rPr lang="nl-BE" dirty="0"/>
              <a:t>Le BMF  … </a:t>
            </a:r>
            <a:r>
              <a:rPr lang="nl-BE" dirty="0" err="1"/>
              <a:t>assez</a:t>
            </a:r>
            <a:r>
              <a:rPr lang="nl-BE" dirty="0"/>
              <a:t> </a:t>
            </a:r>
            <a:r>
              <a:rPr lang="nl-BE" dirty="0" err="1"/>
              <a:t>simple</a:t>
            </a:r>
            <a:r>
              <a:rPr lang="nl-BE" dirty="0"/>
              <a:t> … sous </a:t>
            </a:r>
            <a:r>
              <a:rPr lang="nl-BE" dirty="0" err="1"/>
              <a:t>partie</a:t>
            </a:r>
            <a:r>
              <a:rPr lang="nl-BE" dirty="0"/>
              <a:t> B3</a:t>
            </a:r>
          </a:p>
        </p:txBody>
      </p:sp>
      <p:pic>
        <p:nvPicPr>
          <p:cNvPr id="13314" name="Picture 2" descr="Votre accueil en radiologie | Hôpital Erasme">
            <a:extLst>
              <a:ext uri="{FF2B5EF4-FFF2-40B4-BE49-F238E27FC236}">
                <a16:creationId xmlns:a16="http://schemas.microsoft.com/office/drawing/2014/main" id="{487A215D-71C5-59C2-3BD2-91F5FAF615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953" y="309428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459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327689-2F79-AF2C-9F37-0FBFC3E7DBED}"/>
              </a:ext>
            </a:extLst>
          </p:cNvPr>
          <p:cNvSpPr>
            <a:spLocks noGrp="1"/>
          </p:cNvSpPr>
          <p:nvPr>
            <p:ph type="title"/>
          </p:nvPr>
        </p:nvSpPr>
        <p:spPr/>
        <p:txBody>
          <a:bodyPr/>
          <a:lstStyle/>
          <a:p>
            <a:r>
              <a:rPr lang="fr-BE" dirty="0"/>
              <a:t>Sous partie B3</a:t>
            </a:r>
          </a:p>
        </p:txBody>
      </p:sp>
      <p:sp>
        <p:nvSpPr>
          <p:cNvPr id="3" name="Espace réservé du contenu 2">
            <a:extLst>
              <a:ext uri="{FF2B5EF4-FFF2-40B4-BE49-F238E27FC236}">
                <a16:creationId xmlns:a16="http://schemas.microsoft.com/office/drawing/2014/main" id="{84C7C303-14B9-E87C-23CF-A9EBE1FF8E50}"/>
              </a:ext>
            </a:extLst>
          </p:cNvPr>
          <p:cNvSpPr>
            <a:spLocks noGrp="1"/>
          </p:cNvSpPr>
          <p:nvPr>
            <p:ph idx="1"/>
          </p:nvPr>
        </p:nvSpPr>
        <p:spPr/>
        <p:txBody>
          <a:bodyPr>
            <a:normAutofit/>
          </a:bodyPr>
          <a:lstStyle/>
          <a:p>
            <a:r>
              <a:rPr lang="fr-BE" sz="2400" dirty="0">
                <a:effectLst/>
              </a:rPr>
              <a:t>les frais de fonctionnement des services médico-techniques</a:t>
            </a:r>
          </a:p>
          <a:p>
            <a:endParaRPr lang="fr-BE" sz="2400" dirty="0"/>
          </a:p>
          <a:p>
            <a:pPr marL="0" indent="0">
              <a:buNone/>
            </a:pPr>
            <a:r>
              <a:rPr lang="fr-BE" sz="2400" dirty="0">
                <a:effectLst/>
              </a:rPr>
              <a:t>RMN</a:t>
            </a:r>
          </a:p>
          <a:p>
            <a:pPr marL="0" indent="0">
              <a:buNone/>
            </a:pPr>
            <a:r>
              <a:rPr lang="fr-BE" sz="2400" dirty="0"/>
              <a:t>Pet-scan</a:t>
            </a:r>
            <a:r>
              <a:rPr lang="fr-BE" sz="2400" dirty="0">
                <a:effectLst/>
              </a:rPr>
              <a:t> </a:t>
            </a:r>
            <a:endParaRPr lang="fr-BE" sz="2400" dirty="0"/>
          </a:p>
        </p:txBody>
      </p:sp>
      <p:sp>
        <p:nvSpPr>
          <p:cNvPr id="4" name="Espace réservé du numéro de diapositive 3">
            <a:extLst>
              <a:ext uri="{FF2B5EF4-FFF2-40B4-BE49-F238E27FC236}">
                <a16:creationId xmlns:a16="http://schemas.microsoft.com/office/drawing/2014/main" id="{581BA6E8-B7EA-4B24-A85B-6EFAABABA1B0}"/>
              </a:ext>
            </a:extLst>
          </p:cNvPr>
          <p:cNvSpPr>
            <a:spLocks noGrp="1"/>
          </p:cNvSpPr>
          <p:nvPr>
            <p:ph type="sldNum" sz="quarter" idx="4"/>
          </p:nvPr>
        </p:nvSpPr>
        <p:spPr/>
        <p:txBody>
          <a:bodyPr/>
          <a:lstStyle/>
          <a:p>
            <a:fld id="{B7B886DB-A2D9-4379-A7BE-E36474F7753C}" type="slidenum">
              <a:rPr lang="nl-BE" smtClean="0"/>
              <a:pPr/>
              <a:t>47</a:t>
            </a:fld>
            <a:endParaRPr lang="nl-BE" dirty="0"/>
          </a:p>
        </p:txBody>
      </p:sp>
    </p:spTree>
    <p:extLst>
      <p:ext uri="{BB962C8B-B14F-4D97-AF65-F5344CB8AC3E}">
        <p14:creationId xmlns:p14="http://schemas.microsoft.com/office/powerpoint/2010/main" val="13800716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7C2E2-0025-EBBD-8D48-BA2E234C56BB}"/>
              </a:ext>
            </a:extLst>
          </p:cNvPr>
          <p:cNvSpPr>
            <a:spLocks noGrp="1"/>
          </p:cNvSpPr>
          <p:nvPr>
            <p:ph type="ctrTitle"/>
          </p:nvPr>
        </p:nvSpPr>
        <p:spPr/>
        <p:txBody>
          <a:bodyPr/>
          <a:lstStyle/>
          <a:p>
            <a:r>
              <a:rPr lang="nl-BE" dirty="0"/>
              <a:t>Le BMF  … </a:t>
            </a:r>
            <a:r>
              <a:rPr lang="nl-BE" dirty="0" err="1"/>
              <a:t>assez</a:t>
            </a:r>
            <a:r>
              <a:rPr lang="nl-BE" dirty="0"/>
              <a:t> </a:t>
            </a:r>
            <a:r>
              <a:rPr lang="nl-BE" dirty="0" err="1"/>
              <a:t>simple</a:t>
            </a:r>
            <a:r>
              <a:rPr lang="nl-BE" dirty="0"/>
              <a:t> … sous </a:t>
            </a:r>
            <a:r>
              <a:rPr lang="nl-BE" dirty="0" err="1"/>
              <a:t>partie</a:t>
            </a:r>
            <a:r>
              <a:rPr lang="nl-BE" dirty="0"/>
              <a:t> B4</a:t>
            </a:r>
          </a:p>
        </p:txBody>
      </p:sp>
      <p:pic>
        <p:nvPicPr>
          <p:cNvPr id="14338" name="Picture 2" descr="Illustration Encombrée Dun Espace De Travail Désordonné Avec Bureau Sur Le  Dessus Illustration Dessin Animé Vecteur PNG , Désordre, Clipart, Dessin  Animé PNG et vecteur pour téléchargement gratuit">
            <a:extLst>
              <a:ext uri="{FF2B5EF4-FFF2-40B4-BE49-F238E27FC236}">
                <a16:creationId xmlns:a16="http://schemas.microsoft.com/office/drawing/2014/main" id="{BBCFD833-4E81-F468-6EAF-CFA5D9D9A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2251" y="34290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1695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327689-2F79-AF2C-9F37-0FBFC3E7DBED}"/>
              </a:ext>
            </a:extLst>
          </p:cNvPr>
          <p:cNvSpPr>
            <a:spLocks noGrp="1"/>
          </p:cNvSpPr>
          <p:nvPr>
            <p:ph type="title"/>
          </p:nvPr>
        </p:nvSpPr>
        <p:spPr/>
        <p:txBody>
          <a:bodyPr/>
          <a:lstStyle/>
          <a:p>
            <a:r>
              <a:rPr lang="fr-BE" dirty="0"/>
              <a:t>Sous partie B4 - Principes</a:t>
            </a:r>
          </a:p>
        </p:txBody>
      </p:sp>
      <p:sp>
        <p:nvSpPr>
          <p:cNvPr id="3" name="Espace réservé du contenu 2">
            <a:extLst>
              <a:ext uri="{FF2B5EF4-FFF2-40B4-BE49-F238E27FC236}">
                <a16:creationId xmlns:a16="http://schemas.microsoft.com/office/drawing/2014/main" id="{84C7C303-14B9-E87C-23CF-A9EBE1FF8E50}"/>
              </a:ext>
            </a:extLst>
          </p:cNvPr>
          <p:cNvSpPr>
            <a:spLocks noGrp="1"/>
          </p:cNvSpPr>
          <p:nvPr>
            <p:ph idx="1"/>
          </p:nvPr>
        </p:nvSpPr>
        <p:spPr/>
        <p:txBody>
          <a:bodyPr/>
          <a:lstStyle/>
          <a:p>
            <a:r>
              <a:rPr lang="fr-BE" dirty="0"/>
              <a:t>Financements spécifiques</a:t>
            </a:r>
          </a:p>
          <a:p>
            <a:pPr marL="0" indent="0">
              <a:buNone/>
            </a:pPr>
            <a:r>
              <a:rPr lang="fr-BE" dirty="0"/>
              <a:t>=&gt; obligations légales: réviseur, médecin-chef</a:t>
            </a:r>
          </a:p>
          <a:p>
            <a:pPr marL="0" indent="0">
              <a:buNone/>
            </a:pPr>
            <a:r>
              <a:rPr lang="fr-BE" dirty="0"/>
              <a:t>=&gt; enregistrements</a:t>
            </a:r>
          </a:p>
          <a:p>
            <a:pPr marL="0" indent="0">
              <a:buNone/>
            </a:pPr>
            <a:r>
              <a:rPr lang="fr-BE" dirty="0"/>
              <a:t>=&gt; innovation: projets pilotes, DPI, …</a:t>
            </a:r>
          </a:p>
          <a:p>
            <a:pPr marL="0" indent="0">
              <a:buNone/>
            </a:pPr>
            <a:r>
              <a:rPr lang="fr-BE" dirty="0"/>
              <a:t>=&gt; qualité</a:t>
            </a:r>
          </a:p>
          <a:p>
            <a:pPr marL="0" indent="0">
              <a:buNone/>
            </a:pPr>
            <a:r>
              <a:rPr lang="fr-BE" dirty="0"/>
              <a:t>=&gt; intervention dans les couts des pensions du personnel statutaire</a:t>
            </a:r>
          </a:p>
          <a:p>
            <a:pPr marL="0" indent="0">
              <a:buNone/>
            </a:pPr>
            <a:r>
              <a:rPr lang="fr-BE" dirty="0"/>
              <a:t>…</a:t>
            </a:r>
          </a:p>
        </p:txBody>
      </p:sp>
      <p:sp>
        <p:nvSpPr>
          <p:cNvPr id="4" name="Espace réservé du numéro de diapositive 3">
            <a:extLst>
              <a:ext uri="{FF2B5EF4-FFF2-40B4-BE49-F238E27FC236}">
                <a16:creationId xmlns:a16="http://schemas.microsoft.com/office/drawing/2014/main" id="{581BA6E8-B7EA-4B24-A85B-6EFAABABA1B0}"/>
              </a:ext>
            </a:extLst>
          </p:cNvPr>
          <p:cNvSpPr>
            <a:spLocks noGrp="1"/>
          </p:cNvSpPr>
          <p:nvPr>
            <p:ph type="sldNum" sz="quarter" idx="4"/>
          </p:nvPr>
        </p:nvSpPr>
        <p:spPr/>
        <p:txBody>
          <a:bodyPr/>
          <a:lstStyle/>
          <a:p>
            <a:fld id="{B7B886DB-A2D9-4379-A7BE-E36474F7753C}" type="slidenum">
              <a:rPr lang="nl-BE" smtClean="0"/>
              <a:pPr/>
              <a:t>49</a:t>
            </a:fld>
            <a:endParaRPr lang="nl-BE" dirty="0"/>
          </a:p>
        </p:txBody>
      </p:sp>
    </p:spTree>
    <p:extLst>
      <p:ext uri="{BB962C8B-B14F-4D97-AF65-F5344CB8AC3E}">
        <p14:creationId xmlns:p14="http://schemas.microsoft.com/office/powerpoint/2010/main" val="3766095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626105-C7B1-5D20-2E7C-EA6795505021}"/>
              </a:ext>
            </a:extLst>
          </p:cNvPr>
          <p:cNvSpPr txBox="1"/>
          <p:nvPr/>
        </p:nvSpPr>
        <p:spPr>
          <a:xfrm>
            <a:off x="297596" y="325332"/>
            <a:ext cx="11894404" cy="646331"/>
          </a:xfrm>
          <a:prstGeom prst="rect">
            <a:avLst/>
          </a:prstGeom>
          <a:noFill/>
        </p:spPr>
        <p:txBody>
          <a:bodyPr wrap="square">
            <a:spAutoFit/>
          </a:bodyPr>
          <a:lstStyle/>
          <a:p>
            <a:r>
              <a:rPr lang="fr-BE" dirty="0">
                <a:solidFill>
                  <a:schemeClr val="bg2">
                    <a:lumMod val="25000"/>
                  </a:schemeClr>
                </a:solidFill>
                <a:latin typeface="Open Sans" pitchFamily="2" charset="0"/>
                <a:ea typeface="Open Sans" pitchFamily="2" charset="0"/>
                <a:cs typeface="Open Sans" pitchFamily="2" charset="0"/>
              </a:rPr>
              <a:t>BILAN &amp; CHIFFRE D’AFFAIRES 	</a:t>
            </a:r>
            <a:r>
              <a:rPr lang="fr-BE" dirty="0">
                <a:solidFill>
                  <a:schemeClr val="bg2">
                    <a:lumMod val="50000"/>
                  </a:schemeClr>
                </a:solidFill>
                <a:latin typeface="Open Sans" pitchFamily="2" charset="0"/>
                <a:ea typeface="Open Sans" pitchFamily="2" charset="0"/>
                <a:cs typeface="Open Sans" pitchFamily="2" charset="0"/>
              </a:rPr>
              <a:t>[Millions €]</a:t>
            </a:r>
            <a:r>
              <a:rPr lang="fr-BE" dirty="0">
                <a:solidFill>
                  <a:schemeClr val="bg2">
                    <a:lumMod val="25000"/>
                  </a:schemeClr>
                </a:solidFill>
                <a:latin typeface="Open Sans" pitchFamily="2" charset="0"/>
                <a:ea typeface="Open Sans" pitchFamily="2" charset="0"/>
                <a:cs typeface="Open Sans" pitchFamily="2" charset="0"/>
              </a:rPr>
              <a:t>		</a:t>
            </a:r>
          </a:p>
          <a:p>
            <a:r>
              <a:rPr lang="fr-BE" dirty="0">
                <a:solidFill>
                  <a:schemeClr val="bg2">
                    <a:lumMod val="25000"/>
                  </a:schemeClr>
                </a:solidFill>
                <a:latin typeface="Open Sans" pitchFamily="2" charset="0"/>
                <a:ea typeface="Open Sans" pitchFamily="2" charset="0"/>
                <a:cs typeface="Open Sans" pitchFamily="2" charset="0"/>
              </a:rPr>
              <a:t>BALANS &amp; OMZET		</a:t>
            </a:r>
            <a:r>
              <a:rPr lang="fr-BE" dirty="0">
                <a:solidFill>
                  <a:schemeClr val="bg2">
                    <a:lumMod val="50000"/>
                  </a:schemeClr>
                </a:solidFill>
                <a:latin typeface="Open Sans" pitchFamily="2" charset="0"/>
                <a:ea typeface="Open Sans" pitchFamily="2" charset="0"/>
                <a:cs typeface="Open Sans" pitchFamily="2" charset="0"/>
              </a:rPr>
              <a:t>[</a:t>
            </a:r>
            <a:r>
              <a:rPr lang="fr-BE" dirty="0" err="1">
                <a:solidFill>
                  <a:schemeClr val="bg2">
                    <a:lumMod val="50000"/>
                  </a:schemeClr>
                </a:solidFill>
                <a:latin typeface="Open Sans" pitchFamily="2" charset="0"/>
                <a:ea typeface="Open Sans" pitchFamily="2" charset="0"/>
                <a:cs typeface="Open Sans" pitchFamily="2" charset="0"/>
              </a:rPr>
              <a:t>Miljoen</a:t>
            </a:r>
            <a:r>
              <a:rPr lang="fr-BE" dirty="0">
                <a:solidFill>
                  <a:schemeClr val="bg2">
                    <a:lumMod val="50000"/>
                  </a:schemeClr>
                </a:solidFill>
                <a:latin typeface="Open Sans" pitchFamily="2" charset="0"/>
                <a:ea typeface="Open Sans" pitchFamily="2" charset="0"/>
                <a:cs typeface="Open Sans" pitchFamily="2" charset="0"/>
              </a:rPr>
              <a:t> €]</a:t>
            </a:r>
          </a:p>
        </p:txBody>
      </p:sp>
      <p:graphicFrame>
        <p:nvGraphicFramePr>
          <p:cNvPr id="3" name="Table 2">
            <a:extLst>
              <a:ext uri="{FF2B5EF4-FFF2-40B4-BE49-F238E27FC236}">
                <a16:creationId xmlns:a16="http://schemas.microsoft.com/office/drawing/2014/main" id="{7C58EA59-E369-717C-F3EE-CE7EBC75D2CE}"/>
              </a:ext>
            </a:extLst>
          </p:cNvPr>
          <p:cNvGraphicFramePr>
            <a:graphicFrameLocks noGrp="1"/>
          </p:cNvGraphicFramePr>
          <p:nvPr/>
        </p:nvGraphicFramePr>
        <p:xfrm>
          <a:off x="1096975" y="1567542"/>
          <a:ext cx="9998049" cy="3984436"/>
        </p:xfrm>
        <a:graphic>
          <a:graphicData uri="http://schemas.openxmlformats.org/drawingml/2006/table">
            <a:tbl>
              <a:tblPr>
                <a:tableStyleId>{9D7B26C5-4107-4FEC-AEDC-1716B250A1EF}</a:tableStyleId>
              </a:tblPr>
              <a:tblGrid>
                <a:gridCol w="1342202">
                  <a:extLst>
                    <a:ext uri="{9D8B030D-6E8A-4147-A177-3AD203B41FA5}">
                      <a16:colId xmlns:a16="http://schemas.microsoft.com/office/drawing/2014/main" val="377706079"/>
                    </a:ext>
                  </a:extLst>
                </a:gridCol>
                <a:gridCol w="2085329">
                  <a:extLst>
                    <a:ext uri="{9D8B030D-6E8A-4147-A177-3AD203B41FA5}">
                      <a16:colId xmlns:a16="http://schemas.microsoft.com/office/drawing/2014/main" val="2663568639"/>
                    </a:ext>
                  </a:extLst>
                </a:gridCol>
                <a:gridCol w="2100140">
                  <a:extLst>
                    <a:ext uri="{9D8B030D-6E8A-4147-A177-3AD203B41FA5}">
                      <a16:colId xmlns:a16="http://schemas.microsoft.com/office/drawing/2014/main" val="1397445744"/>
                    </a:ext>
                  </a:extLst>
                </a:gridCol>
                <a:gridCol w="299720">
                  <a:extLst>
                    <a:ext uri="{9D8B030D-6E8A-4147-A177-3AD203B41FA5}">
                      <a16:colId xmlns:a16="http://schemas.microsoft.com/office/drawing/2014/main" val="522313736"/>
                    </a:ext>
                  </a:extLst>
                </a:gridCol>
                <a:gridCol w="2085329">
                  <a:extLst>
                    <a:ext uri="{9D8B030D-6E8A-4147-A177-3AD203B41FA5}">
                      <a16:colId xmlns:a16="http://schemas.microsoft.com/office/drawing/2014/main" val="1146732784"/>
                    </a:ext>
                  </a:extLst>
                </a:gridCol>
                <a:gridCol w="2085329">
                  <a:extLst>
                    <a:ext uri="{9D8B030D-6E8A-4147-A177-3AD203B41FA5}">
                      <a16:colId xmlns:a16="http://schemas.microsoft.com/office/drawing/2014/main" val="4150338377"/>
                    </a:ext>
                  </a:extLst>
                </a:gridCol>
              </a:tblGrid>
              <a:tr h="866569">
                <a:tc>
                  <a:txBody>
                    <a:bodyPr/>
                    <a:lstStyle/>
                    <a:p>
                      <a:pPr algn="ctr" fontAlgn="b"/>
                      <a:endParaRPr lang="en-US" sz="1600" b="0" i="0" u="none" strike="noStrike" dirty="0">
                        <a:solidFill>
                          <a:schemeClr val="tx1">
                            <a:lumMod val="75000"/>
                            <a:lumOff val="25000"/>
                          </a:schemeClr>
                        </a:solidFill>
                        <a:effectLst/>
                        <a:latin typeface="Open Sans" pitchFamily="2" charset="0"/>
                        <a:ea typeface="Open Sans" pitchFamily="2" charset="0"/>
                        <a:cs typeface="Open Sans" pitchFamily="2" charset="0"/>
                      </a:endParaRP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en-US" sz="1600" b="1" i="1" u="none" strike="noStrike" dirty="0">
                          <a:solidFill>
                            <a:srgbClr val="0085E5"/>
                          </a:solidFill>
                          <a:effectLst/>
                          <a:latin typeface="Open Sans" pitchFamily="2" charset="0"/>
                          <a:ea typeface="Open Sans" pitchFamily="2" charset="0"/>
                          <a:cs typeface="Open Sans" pitchFamily="2" charset="0"/>
                        </a:rPr>
                        <a:t>BILAN / BALANS</a:t>
                      </a:r>
                    </a:p>
                  </a:txBody>
                  <a:tcPr marL="137160" marR="137160" marT="137160" marB="13716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800" b="0" i="0" u="none" strike="noStrike" dirty="0">
                        <a:solidFill>
                          <a:srgbClr val="000000"/>
                        </a:solidFill>
                        <a:effectLst/>
                        <a:latin typeface="Open Sans" pitchFamily="2" charset="0"/>
                        <a:ea typeface="Open Sans" pitchFamily="2" charset="0"/>
                        <a:cs typeface="Open Sans" pitchFamily="2" charset="0"/>
                      </a:endParaRPr>
                    </a:p>
                  </a:txBody>
                  <a:tcPr marL="4783" marR="4783" marT="4783" marB="0" anchor="ctr"/>
                </a:tc>
                <a:tc>
                  <a:txBody>
                    <a:bodyPr/>
                    <a:lstStyle/>
                    <a:p>
                      <a:pPr algn="ctr" fontAlgn="b"/>
                      <a:endParaRPr lang="en-US" sz="1600" b="1" i="1" u="none" strike="noStrike" dirty="0">
                        <a:solidFill>
                          <a:schemeClr val="tx1">
                            <a:lumMod val="75000"/>
                            <a:lumOff val="25000"/>
                          </a:schemeClr>
                        </a:solidFill>
                        <a:effectLst/>
                        <a:latin typeface="Open Sans" pitchFamily="2" charset="0"/>
                        <a:ea typeface="Open Sans" pitchFamily="2" charset="0"/>
                        <a:cs typeface="Open Sans" pitchFamily="2" charset="0"/>
                      </a:endParaRPr>
                    </a:p>
                  </a:txBody>
                  <a:tcPr marL="137160" marR="137160" marT="137160" marB="13716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en-US" sz="1600" b="1" i="1" u="none" strike="noStrike" dirty="0">
                          <a:solidFill>
                            <a:srgbClr val="40E4AD"/>
                          </a:solidFill>
                          <a:effectLst/>
                          <a:latin typeface="Open Sans" pitchFamily="2" charset="0"/>
                          <a:ea typeface="Open Sans" pitchFamily="2" charset="0"/>
                          <a:cs typeface="Open Sans" pitchFamily="2" charset="0"/>
                        </a:rPr>
                        <a:t>CHIFFRE D'AFFAIRES / OMZET</a:t>
                      </a:r>
                    </a:p>
                  </a:txBody>
                  <a:tcPr marL="137160" marR="137160" marT="137160" marB="13716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800" b="0" i="0" u="none" strike="noStrike" dirty="0">
                        <a:solidFill>
                          <a:srgbClr val="000000"/>
                        </a:solidFill>
                        <a:effectLst/>
                        <a:latin typeface="Open Sans" pitchFamily="2" charset="0"/>
                        <a:ea typeface="Open Sans" pitchFamily="2" charset="0"/>
                        <a:cs typeface="Open Sans" pitchFamily="2" charset="0"/>
                      </a:endParaRPr>
                    </a:p>
                  </a:txBody>
                  <a:tcPr marL="4783" marR="4783" marT="4783" marB="0" anchor="ctr"/>
                </a:tc>
                <a:extLst>
                  <a:ext uri="{0D108BD9-81ED-4DB2-BD59-A6C34878D82A}">
                    <a16:rowId xmlns:a16="http://schemas.microsoft.com/office/drawing/2014/main" val="2953583316"/>
                  </a:ext>
                </a:extLst>
              </a:tr>
              <a:tr h="492128">
                <a:tc>
                  <a:txBody>
                    <a:bodyPr/>
                    <a:lstStyle/>
                    <a:p>
                      <a:pPr algn="ctr" fontAlgn="b"/>
                      <a:endParaRPr lang="en-US" sz="1600" b="0" i="0" u="none" strike="noStrike" dirty="0">
                        <a:solidFill>
                          <a:schemeClr val="tx1">
                            <a:lumMod val="75000"/>
                            <a:lumOff val="25000"/>
                          </a:schemeClr>
                        </a:solidFill>
                        <a:effectLst/>
                        <a:latin typeface="Open Sans" pitchFamily="2" charset="0"/>
                        <a:ea typeface="Open Sans" pitchFamily="2" charset="0"/>
                        <a:cs typeface="Open Sans" pitchFamily="2" charset="0"/>
                      </a:endParaRP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u="none" strike="noStrike" dirty="0">
                          <a:solidFill>
                            <a:schemeClr val="tx1">
                              <a:lumMod val="75000"/>
                              <a:lumOff val="25000"/>
                            </a:schemeClr>
                          </a:solidFill>
                          <a:effectLst/>
                          <a:latin typeface="Open Sans" pitchFamily="2" charset="0"/>
                          <a:ea typeface="Open Sans" pitchFamily="2" charset="0"/>
                          <a:cs typeface="Open Sans" pitchFamily="2" charset="0"/>
                        </a:rPr>
                        <a:t>2021</a:t>
                      </a:r>
                      <a:endParaRPr lang="en-US" sz="1600" b="0" i="0" u="none" strike="noStrike" dirty="0">
                        <a:solidFill>
                          <a:schemeClr val="tx1">
                            <a:lumMod val="75000"/>
                            <a:lumOff val="25000"/>
                          </a:schemeClr>
                        </a:solidFill>
                        <a:effectLst/>
                        <a:latin typeface="Open Sans" pitchFamily="2" charset="0"/>
                        <a:ea typeface="Open Sans" pitchFamily="2" charset="0"/>
                        <a:cs typeface="Open Sans" pitchFamily="2" charset="0"/>
                      </a:endParaRPr>
                    </a:p>
                  </a:txBody>
                  <a:tcPr marL="137160" marR="137160" marT="137160" marB="13716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u="none" strike="noStrike" dirty="0">
                          <a:solidFill>
                            <a:schemeClr val="tx1">
                              <a:lumMod val="75000"/>
                              <a:lumOff val="25000"/>
                            </a:schemeClr>
                          </a:solidFill>
                          <a:effectLst/>
                          <a:latin typeface="Open Sans" pitchFamily="2" charset="0"/>
                          <a:ea typeface="Open Sans" pitchFamily="2" charset="0"/>
                          <a:cs typeface="Open Sans" pitchFamily="2" charset="0"/>
                        </a:rPr>
                        <a:t>2022*</a:t>
                      </a:r>
                      <a:endParaRPr lang="en-US" sz="1600" b="0" i="0" u="none" strike="noStrike" dirty="0">
                        <a:solidFill>
                          <a:schemeClr val="tx1">
                            <a:lumMod val="75000"/>
                            <a:lumOff val="25000"/>
                          </a:schemeClr>
                        </a:solidFill>
                        <a:effectLst/>
                        <a:latin typeface="Open Sans" pitchFamily="2" charset="0"/>
                        <a:ea typeface="Open Sans" pitchFamily="2" charset="0"/>
                        <a:cs typeface="Open Sans" pitchFamily="2" charset="0"/>
                      </a:endParaRPr>
                    </a:p>
                  </a:txBody>
                  <a:tcPr marL="137160" marR="137160" marT="137160" marB="13716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0" i="0" u="none" strike="noStrike" dirty="0">
                        <a:solidFill>
                          <a:schemeClr val="tx1">
                            <a:lumMod val="75000"/>
                            <a:lumOff val="25000"/>
                          </a:schemeClr>
                        </a:solidFill>
                        <a:effectLst/>
                        <a:latin typeface="Open Sans" pitchFamily="2" charset="0"/>
                        <a:ea typeface="Open Sans" pitchFamily="2" charset="0"/>
                        <a:cs typeface="Open Sans" pitchFamily="2" charset="0"/>
                      </a:endParaRPr>
                    </a:p>
                  </a:txBody>
                  <a:tcPr marL="137160" marR="137160" marT="137160" marB="13716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u="none" strike="noStrike" dirty="0">
                          <a:solidFill>
                            <a:schemeClr val="tx1">
                              <a:lumMod val="75000"/>
                              <a:lumOff val="25000"/>
                            </a:schemeClr>
                          </a:solidFill>
                          <a:effectLst/>
                          <a:latin typeface="Open Sans" pitchFamily="2" charset="0"/>
                          <a:ea typeface="Open Sans" pitchFamily="2" charset="0"/>
                          <a:cs typeface="Open Sans" pitchFamily="2" charset="0"/>
                        </a:rPr>
                        <a:t>2021</a:t>
                      </a:r>
                      <a:endParaRPr lang="en-US" sz="1600" b="0" i="0" u="none" strike="noStrike" dirty="0">
                        <a:solidFill>
                          <a:schemeClr val="tx1">
                            <a:lumMod val="75000"/>
                            <a:lumOff val="25000"/>
                          </a:schemeClr>
                        </a:solidFill>
                        <a:effectLst/>
                        <a:latin typeface="Open Sans" pitchFamily="2" charset="0"/>
                        <a:ea typeface="Open Sans" pitchFamily="2" charset="0"/>
                        <a:cs typeface="Open Sans" pitchFamily="2" charset="0"/>
                      </a:endParaRPr>
                    </a:p>
                  </a:txBody>
                  <a:tcPr marL="137160" marR="137160" marT="137160" marB="13716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u="none" strike="noStrike" dirty="0">
                          <a:solidFill>
                            <a:schemeClr val="tx1">
                              <a:lumMod val="75000"/>
                              <a:lumOff val="25000"/>
                            </a:schemeClr>
                          </a:solidFill>
                          <a:effectLst/>
                          <a:latin typeface="Open Sans" pitchFamily="2" charset="0"/>
                          <a:ea typeface="Open Sans" pitchFamily="2" charset="0"/>
                          <a:cs typeface="Open Sans" pitchFamily="2" charset="0"/>
                        </a:rPr>
                        <a:t>2022*</a:t>
                      </a:r>
                      <a:endParaRPr lang="en-US" sz="1600" b="0" i="0" u="none" strike="noStrike" dirty="0">
                        <a:solidFill>
                          <a:schemeClr val="tx1">
                            <a:lumMod val="75000"/>
                            <a:lumOff val="25000"/>
                          </a:schemeClr>
                        </a:solidFill>
                        <a:effectLst/>
                        <a:latin typeface="Open Sans" pitchFamily="2" charset="0"/>
                        <a:ea typeface="Open Sans" pitchFamily="2" charset="0"/>
                        <a:cs typeface="Open Sans" pitchFamily="2" charset="0"/>
                      </a:endParaRPr>
                    </a:p>
                  </a:txBody>
                  <a:tcPr marL="137160" marR="137160" marT="137160" marB="13716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8579903"/>
                  </a:ext>
                </a:extLst>
              </a:tr>
              <a:tr h="866569">
                <a:tc>
                  <a:txBody>
                    <a:bodyPr/>
                    <a:lstStyle/>
                    <a:p>
                      <a:pPr algn="r" fontAlgn="b"/>
                      <a:r>
                        <a:rPr lang="en-US" sz="1600" i="1" u="none" strike="noStrike" dirty="0">
                          <a:solidFill>
                            <a:schemeClr val="tx1">
                              <a:lumMod val="75000"/>
                              <a:lumOff val="25000"/>
                            </a:schemeClr>
                          </a:solidFill>
                          <a:effectLst/>
                          <a:latin typeface="Open Sans" pitchFamily="2" charset="0"/>
                          <a:ea typeface="Open Sans" pitchFamily="2" charset="0"/>
                          <a:cs typeface="Open Sans" pitchFamily="2" charset="0"/>
                        </a:rPr>
                        <a:t>PSY.</a:t>
                      </a:r>
                      <a:endParaRPr lang="en-US" sz="1600" b="0" i="1" u="none" strike="noStrike" dirty="0">
                        <a:solidFill>
                          <a:schemeClr val="tx1">
                            <a:lumMod val="75000"/>
                            <a:lumOff val="25000"/>
                          </a:schemeClr>
                        </a:solidFill>
                        <a:effectLst/>
                        <a:latin typeface="Open Sans" pitchFamily="2" charset="0"/>
                        <a:ea typeface="Open Sans" pitchFamily="2" charset="0"/>
                        <a:cs typeface="Open Sans" pitchFamily="2" charset="0"/>
                      </a:endParaRPr>
                    </a:p>
                  </a:txBody>
                  <a:tcPr marL="137160" marR="137160" marT="137160" marB="137160"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u="none" strike="noStrike" dirty="0">
                          <a:solidFill>
                            <a:schemeClr val="tx1">
                              <a:lumMod val="75000"/>
                              <a:lumOff val="25000"/>
                            </a:schemeClr>
                          </a:solidFill>
                          <a:effectLst/>
                          <a:latin typeface="Open Sans" pitchFamily="2" charset="0"/>
                          <a:ea typeface="Open Sans" pitchFamily="2" charset="0"/>
                          <a:cs typeface="Open Sans" pitchFamily="2" charset="0"/>
                        </a:rPr>
                        <a:t>3.119</a:t>
                      </a:r>
                      <a:endParaRPr lang="en-US" sz="1600" b="0" i="0" u="none" strike="noStrike" dirty="0">
                        <a:solidFill>
                          <a:schemeClr val="tx1">
                            <a:lumMod val="75000"/>
                            <a:lumOff val="25000"/>
                          </a:schemeClr>
                        </a:solidFill>
                        <a:effectLst/>
                        <a:latin typeface="Open Sans" pitchFamily="2" charset="0"/>
                        <a:ea typeface="Open Sans" pitchFamily="2" charset="0"/>
                        <a:cs typeface="Open Sans" pitchFamily="2" charset="0"/>
                      </a:endParaRPr>
                    </a:p>
                  </a:txBody>
                  <a:tcPr marL="137160" marR="137160" marT="137160" marB="13716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u="none" strike="noStrike" dirty="0">
                          <a:solidFill>
                            <a:schemeClr val="tx1">
                              <a:lumMod val="75000"/>
                              <a:lumOff val="25000"/>
                            </a:schemeClr>
                          </a:solidFill>
                          <a:effectLst/>
                          <a:latin typeface="Open Sans" pitchFamily="2" charset="0"/>
                          <a:ea typeface="Open Sans" pitchFamily="2" charset="0"/>
                          <a:cs typeface="Open Sans" pitchFamily="2" charset="0"/>
                        </a:rPr>
                        <a:t>3.238</a:t>
                      </a:r>
                      <a:endParaRPr lang="en-US" sz="1600" b="0" i="0" u="none" strike="noStrike" dirty="0">
                        <a:solidFill>
                          <a:schemeClr val="tx1">
                            <a:lumMod val="75000"/>
                            <a:lumOff val="25000"/>
                          </a:schemeClr>
                        </a:solidFill>
                        <a:effectLst/>
                        <a:latin typeface="Open Sans" pitchFamily="2" charset="0"/>
                        <a:ea typeface="Open Sans" pitchFamily="2" charset="0"/>
                        <a:cs typeface="Open Sans" pitchFamily="2" charset="0"/>
                      </a:endParaRP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endParaRPr lang="en-US" sz="1600" b="0" i="0" u="none" strike="noStrike" dirty="0">
                        <a:solidFill>
                          <a:schemeClr val="tx1">
                            <a:lumMod val="75000"/>
                            <a:lumOff val="25000"/>
                          </a:schemeClr>
                        </a:solidFill>
                        <a:effectLst/>
                        <a:latin typeface="Open Sans" pitchFamily="2" charset="0"/>
                        <a:ea typeface="Open Sans" pitchFamily="2" charset="0"/>
                        <a:cs typeface="Open Sans" pitchFamily="2" charset="0"/>
                      </a:endParaRPr>
                    </a:p>
                  </a:txBody>
                  <a:tcPr marL="137160" marR="137160" marT="137160" marB="13716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u="none" strike="noStrike" dirty="0">
                          <a:solidFill>
                            <a:schemeClr val="tx1">
                              <a:lumMod val="75000"/>
                              <a:lumOff val="25000"/>
                            </a:schemeClr>
                          </a:solidFill>
                          <a:effectLst/>
                          <a:latin typeface="Open Sans" pitchFamily="2" charset="0"/>
                          <a:ea typeface="Open Sans" pitchFamily="2" charset="0"/>
                          <a:cs typeface="Open Sans" pitchFamily="2" charset="0"/>
                        </a:rPr>
                        <a:t>1.483</a:t>
                      </a:r>
                      <a:endParaRPr lang="en-US" sz="1600" b="0" i="0" u="none" strike="noStrike" dirty="0">
                        <a:solidFill>
                          <a:schemeClr val="tx1">
                            <a:lumMod val="75000"/>
                            <a:lumOff val="25000"/>
                          </a:schemeClr>
                        </a:solidFill>
                        <a:effectLst/>
                        <a:latin typeface="Open Sans" pitchFamily="2" charset="0"/>
                        <a:ea typeface="Open Sans" pitchFamily="2" charset="0"/>
                        <a:cs typeface="Open Sans" pitchFamily="2" charset="0"/>
                      </a:endParaRPr>
                    </a:p>
                  </a:txBody>
                  <a:tcPr marL="137160" marR="137160" marT="137160" marB="13716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u="none" strike="noStrike" dirty="0">
                          <a:solidFill>
                            <a:schemeClr val="tx1">
                              <a:lumMod val="75000"/>
                              <a:lumOff val="25000"/>
                            </a:schemeClr>
                          </a:solidFill>
                          <a:effectLst/>
                          <a:latin typeface="Open Sans" pitchFamily="2" charset="0"/>
                          <a:ea typeface="Open Sans" pitchFamily="2" charset="0"/>
                          <a:cs typeface="Open Sans" pitchFamily="2" charset="0"/>
                        </a:rPr>
                        <a:t>1.654</a:t>
                      </a:r>
                      <a:endParaRPr lang="en-US" sz="1600" b="0" i="0" u="none" strike="noStrike" dirty="0">
                        <a:solidFill>
                          <a:schemeClr val="tx1">
                            <a:lumMod val="75000"/>
                            <a:lumOff val="25000"/>
                          </a:schemeClr>
                        </a:solidFill>
                        <a:effectLst/>
                        <a:latin typeface="Open Sans" pitchFamily="2" charset="0"/>
                        <a:ea typeface="Open Sans" pitchFamily="2" charset="0"/>
                        <a:cs typeface="Open Sans" pitchFamily="2" charset="0"/>
                      </a:endParaRP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3998159"/>
                  </a:ext>
                </a:extLst>
              </a:tr>
              <a:tr h="866569">
                <a:tc>
                  <a:txBody>
                    <a:bodyPr/>
                    <a:lstStyle/>
                    <a:p>
                      <a:pPr algn="r" fontAlgn="b"/>
                      <a:r>
                        <a:rPr lang="en-US" sz="1600" i="1" u="none" strike="noStrike" dirty="0">
                          <a:solidFill>
                            <a:schemeClr val="tx1">
                              <a:lumMod val="75000"/>
                              <a:lumOff val="25000"/>
                            </a:schemeClr>
                          </a:solidFill>
                          <a:effectLst/>
                          <a:latin typeface="Open Sans" pitchFamily="2" charset="0"/>
                          <a:ea typeface="Open Sans" pitchFamily="2" charset="0"/>
                          <a:cs typeface="Open Sans" pitchFamily="2" charset="0"/>
                        </a:rPr>
                        <a:t>GENERAUX ALGEMENE</a:t>
                      </a:r>
                      <a:endParaRPr lang="en-US" sz="1600" b="0" i="1" u="none" strike="noStrike" dirty="0">
                        <a:solidFill>
                          <a:schemeClr val="tx1">
                            <a:lumMod val="75000"/>
                            <a:lumOff val="25000"/>
                          </a:schemeClr>
                        </a:solidFill>
                        <a:effectLst/>
                        <a:latin typeface="Open Sans" pitchFamily="2" charset="0"/>
                        <a:ea typeface="Open Sans" pitchFamily="2" charset="0"/>
                        <a:cs typeface="Open Sans" pitchFamily="2" charset="0"/>
                      </a:endParaRPr>
                    </a:p>
                  </a:txBody>
                  <a:tcPr marL="137160" marR="137160" marT="137160" marB="137160"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u="none" strike="noStrike" dirty="0">
                          <a:solidFill>
                            <a:schemeClr val="tx1">
                              <a:lumMod val="75000"/>
                              <a:lumOff val="25000"/>
                            </a:schemeClr>
                          </a:solidFill>
                          <a:effectLst/>
                          <a:latin typeface="Open Sans" pitchFamily="2" charset="0"/>
                          <a:ea typeface="Open Sans" pitchFamily="2" charset="0"/>
                          <a:cs typeface="Open Sans" pitchFamily="2" charset="0"/>
                        </a:rPr>
                        <a:t>28.338</a:t>
                      </a:r>
                      <a:endParaRPr lang="en-US" sz="1600" b="0" i="0" u="none" strike="noStrike" dirty="0">
                        <a:solidFill>
                          <a:schemeClr val="tx1">
                            <a:lumMod val="75000"/>
                            <a:lumOff val="25000"/>
                          </a:schemeClr>
                        </a:solidFill>
                        <a:effectLst/>
                        <a:latin typeface="Open Sans" pitchFamily="2" charset="0"/>
                        <a:ea typeface="Open Sans" pitchFamily="2" charset="0"/>
                        <a:cs typeface="Open Sans" pitchFamily="2" charset="0"/>
                      </a:endParaRPr>
                    </a:p>
                  </a:txBody>
                  <a:tcPr marL="137160" marR="137160" marT="137160" marB="13716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u="none" strike="noStrike" dirty="0">
                          <a:solidFill>
                            <a:schemeClr val="tx1">
                              <a:lumMod val="75000"/>
                              <a:lumOff val="25000"/>
                            </a:schemeClr>
                          </a:solidFill>
                          <a:effectLst/>
                          <a:latin typeface="Open Sans" pitchFamily="2" charset="0"/>
                          <a:ea typeface="Open Sans" pitchFamily="2" charset="0"/>
                          <a:cs typeface="Open Sans" pitchFamily="2" charset="0"/>
                        </a:rPr>
                        <a:t>27.546</a:t>
                      </a:r>
                      <a:endParaRPr lang="en-US" sz="1600" b="0" i="0" u="none" strike="noStrike" dirty="0">
                        <a:solidFill>
                          <a:schemeClr val="tx1">
                            <a:lumMod val="75000"/>
                            <a:lumOff val="25000"/>
                          </a:schemeClr>
                        </a:solidFill>
                        <a:effectLst/>
                        <a:latin typeface="Open Sans" pitchFamily="2" charset="0"/>
                        <a:ea typeface="Open Sans" pitchFamily="2" charset="0"/>
                        <a:cs typeface="Open Sans" pitchFamily="2" charset="0"/>
                      </a:endParaRP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endParaRPr lang="en-US" sz="1600" b="0" i="0" u="none" strike="noStrike" dirty="0">
                        <a:solidFill>
                          <a:schemeClr val="tx1">
                            <a:lumMod val="75000"/>
                            <a:lumOff val="25000"/>
                          </a:schemeClr>
                        </a:solidFill>
                        <a:effectLst/>
                        <a:latin typeface="Open Sans" pitchFamily="2" charset="0"/>
                        <a:ea typeface="Open Sans" pitchFamily="2" charset="0"/>
                        <a:cs typeface="Open Sans" pitchFamily="2" charset="0"/>
                      </a:endParaRPr>
                    </a:p>
                  </a:txBody>
                  <a:tcPr marL="137160" marR="137160" marT="137160" marB="13716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u="none" strike="noStrike" dirty="0">
                          <a:solidFill>
                            <a:schemeClr val="tx1">
                              <a:lumMod val="75000"/>
                              <a:lumOff val="25000"/>
                            </a:schemeClr>
                          </a:solidFill>
                          <a:effectLst/>
                          <a:latin typeface="Open Sans" pitchFamily="2" charset="0"/>
                          <a:ea typeface="Open Sans" pitchFamily="2" charset="0"/>
                          <a:cs typeface="Open Sans" pitchFamily="2" charset="0"/>
                        </a:rPr>
                        <a:t>22.404</a:t>
                      </a:r>
                      <a:endParaRPr lang="en-US" sz="1600" b="0" i="0" u="none" strike="noStrike" dirty="0">
                        <a:solidFill>
                          <a:schemeClr val="tx1">
                            <a:lumMod val="75000"/>
                            <a:lumOff val="25000"/>
                          </a:schemeClr>
                        </a:solidFill>
                        <a:effectLst/>
                        <a:latin typeface="Open Sans" pitchFamily="2" charset="0"/>
                        <a:ea typeface="Open Sans" pitchFamily="2" charset="0"/>
                        <a:cs typeface="Open Sans" pitchFamily="2" charset="0"/>
                      </a:endParaRPr>
                    </a:p>
                  </a:txBody>
                  <a:tcPr marL="137160" marR="137160" marT="137160" marB="13716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u="none" strike="noStrike" dirty="0">
                          <a:solidFill>
                            <a:schemeClr val="tx1">
                              <a:lumMod val="75000"/>
                              <a:lumOff val="25000"/>
                            </a:schemeClr>
                          </a:solidFill>
                          <a:effectLst/>
                          <a:latin typeface="Open Sans" pitchFamily="2" charset="0"/>
                          <a:ea typeface="Open Sans" pitchFamily="2" charset="0"/>
                          <a:cs typeface="Open Sans" pitchFamily="2" charset="0"/>
                        </a:rPr>
                        <a:t>22.943</a:t>
                      </a:r>
                      <a:endParaRPr lang="en-US" sz="1600" b="0" i="0" u="none" strike="noStrike" dirty="0">
                        <a:solidFill>
                          <a:schemeClr val="tx1">
                            <a:lumMod val="75000"/>
                            <a:lumOff val="25000"/>
                          </a:schemeClr>
                        </a:solidFill>
                        <a:effectLst/>
                        <a:latin typeface="Open Sans" pitchFamily="2" charset="0"/>
                        <a:ea typeface="Open Sans" pitchFamily="2" charset="0"/>
                        <a:cs typeface="Open Sans" pitchFamily="2" charset="0"/>
                      </a:endParaRP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737849743"/>
                  </a:ext>
                </a:extLst>
              </a:tr>
              <a:tr h="866569">
                <a:tc>
                  <a:txBody>
                    <a:bodyPr/>
                    <a:lstStyle/>
                    <a:p>
                      <a:pPr algn="r" fontAlgn="b"/>
                      <a:r>
                        <a:rPr lang="fr-BE" sz="1600" b="1" i="1" u="none" strike="noStrike" dirty="0">
                          <a:solidFill>
                            <a:schemeClr val="tx1">
                              <a:lumMod val="75000"/>
                              <a:lumOff val="25000"/>
                            </a:schemeClr>
                          </a:solidFill>
                          <a:effectLst/>
                          <a:latin typeface="Open Sans" pitchFamily="2" charset="0"/>
                          <a:ea typeface="Open Sans" pitchFamily="2" charset="0"/>
                          <a:cs typeface="Open Sans" pitchFamily="2" charset="0"/>
                        </a:rPr>
                        <a:t>TOTAL</a:t>
                      </a:r>
                    </a:p>
                  </a:txBody>
                  <a:tcPr marL="137160" marR="137160" marT="137160" marB="137160"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u="none" strike="noStrike" dirty="0">
                          <a:solidFill>
                            <a:schemeClr val="tx1">
                              <a:lumMod val="75000"/>
                              <a:lumOff val="25000"/>
                            </a:schemeClr>
                          </a:solidFill>
                          <a:effectLst/>
                          <a:latin typeface="Open Sans" pitchFamily="2" charset="0"/>
                          <a:ea typeface="Open Sans" pitchFamily="2" charset="0"/>
                          <a:cs typeface="Open Sans" pitchFamily="2" charset="0"/>
                        </a:rPr>
                        <a:t>31.457 M€</a:t>
                      </a:r>
                      <a:endParaRPr lang="en-US" sz="1600" b="1" i="0" u="none" strike="noStrike" dirty="0">
                        <a:solidFill>
                          <a:schemeClr val="tx1">
                            <a:lumMod val="75000"/>
                            <a:lumOff val="25000"/>
                          </a:schemeClr>
                        </a:solidFill>
                        <a:effectLst/>
                        <a:latin typeface="Open Sans" pitchFamily="2" charset="0"/>
                        <a:ea typeface="Open Sans" pitchFamily="2" charset="0"/>
                        <a:cs typeface="Open Sans" pitchFamily="2" charset="0"/>
                      </a:endParaRPr>
                    </a:p>
                  </a:txBody>
                  <a:tcPr marL="137160" marR="137160" marT="137160" marB="13716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1" u="none" strike="noStrike" dirty="0">
                          <a:solidFill>
                            <a:schemeClr val="tx1">
                              <a:lumMod val="75000"/>
                              <a:lumOff val="25000"/>
                            </a:schemeClr>
                          </a:solidFill>
                          <a:effectLst/>
                          <a:latin typeface="Open Sans" pitchFamily="2" charset="0"/>
                          <a:ea typeface="Open Sans" pitchFamily="2" charset="0"/>
                          <a:cs typeface="Open Sans" pitchFamily="2" charset="0"/>
                        </a:rPr>
                        <a:t>30.784 M€</a:t>
                      </a:r>
                      <a:endParaRPr lang="en-US" sz="1600" b="1" i="0" u="none" strike="noStrike" dirty="0">
                        <a:solidFill>
                          <a:schemeClr val="tx1">
                            <a:lumMod val="75000"/>
                            <a:lumOff val="25000"/>
                          </a:schemeClr>
                        </a:solidFill>
                        <a:effectLst/>
                        <a:latin typeface="Open Sans" pitchFamily="2" charset="0"/>
                        <a:ea typeface="Open Sans" pitchFamily="2" charset="0"/>
                        <a:cs typeface="Open Sans" pitchFamily="2" charset="0"/>
                      </a:endParaRP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endParaRPr lang="en-US" sz="1600" b="1" i="0" u="none" strike="noStrike" dirty="0">
                        <a:solidFill>
                          <a:schemeClr val="tx1">
                            <a:lumMod val="75000"/>
                            <a:lumOff val="25000"/>
                          </a:schemeClr>
                        </a:solidFill>
                        <a:effectLst/>
                        <a:latin typeface="Open Sans" pitchFamily="2" charset="0"/>
                        <a:ea typeface="Open Sans" pitchFamily="2" charset="0"/>
                        <a:cs typeface="Open Sans" pitchFamily="2" charset="0"/>
                      </a:endParaRPr>
                    </a:p>
                  </a:txBody>
                  <a:tcPr marL="137160" marR="137160" marT="137160" marB="13716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u="none" strike="noStrike" dirty="0">
                          <a:solidFill>
                            <a:schemeClr val="tx1">
                              <a:lumMod val="75000"/>
                              <a:lumOff val="25000"/>
                            </a:schemeClr>
                          </a:solidFill>
                          <a:effectLst/>
                          <a:latin typeface="Open Sans" pitchFamily="2" charset="0"/>
                          <a:ea typeface="Open Sans" pitchFamily="2" charset="0"/>
                          <a:cs typeface="Open Sans" pitchFamily="2" charset="0"/>
                        </a:rPr>
                        <a:t>23.887 M€</a:t>
                      </a:r>
                      <a:endParaRPr lang="en-US" sz="1600" b="1" i="0" u="none" strike="noStrike" dirty="0">
                        <a:solidFill>
                          <a:schemeClr val="tx1">
                            <a:lumMod val="75000"/>
                            <a:lumOff val="25000"/>
                          </a:schemeClr>
                        </a:solidFill>
                        <a:effectLst/>
                        <a:latin typeface="Open Sans" pitchFamily="2" charset="0"/>
                        <a:ea typeface="Open Sans" pitchFamily="2" charset="0"/>
                        <a:cs typeface="Open Sans" pitchFamily="2" charset="0"/>
                      </a:endParaRPr>
                    </a:p>
                  </a:txBody>
                  <a:tcPr marL="137160" marR="137160" marT="137160" marB="13716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1" u="none" strike="noStrike" dirty="0">
                          <a:solidFill>
                            <a:schemeClr val="tx1">
                              <a:lumMod val="75000"/>
                              <a:lumOff val="25000"/>
                            </a:schemeClr>
                          </a:solidFill>
                          <a:effectLst/>
                          <a:latin typeface="Open Sans" pitchFamily="2" charset="0"/>
                          <a:ea typeface="Open Sans" pitchFamily="2" charset="0"/>
                          <a:cs typeface="Open Sans" pitchFamily="2" charset="0"/>
                        </a:rPr>
                        <a:t>24.597 M€</a:t>
                      </a:r>
                      <a:endParaRPr lang="en-US" sz="1600" b="1" i="0" u="none" strike="noStrike" dirty="0">
                        <a:solidFill>
                          <a:schemeClr val="tx1">
                            <a:lumMod val="75000"/>
                            <a:lumOff val="25000"/>
                          </a:schemeClr>
                        </a:solidFill>
                        <a:effectLst/>
                        <a:latin typeface="Open Sans" pitchFamily="2" charset="0"/>
                        <a:ea typeface="Open Sans" pitchFamily="2" charset="0"/>
                        <a:cs typeface="Open Sans" pitchFamily="2" charset="0"/>
                      </a:endParaRP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4982882"/>
                  </a:ext>
                </a:extLst>
              </a:tr>
            </a:tbl>
          </a:graphicData>
        </a:graphic>
      </p:graphicFrame>
      <p:sp>
        <p:nvSpPr>
          <p:cNvPr id="4" name="TextBox 3">
            <a:extLst>
              <a:ext uri="{FF2B5EF4-FFF2-40B4-BE49-F238E27FC236}">
                <a16:creationId xmlns:a16="http://schemas.microsoft.com/office/drawing/2014/main" id="{7337DEF5-1112-8647-7545-E13C2EA51334}"/>
              </a:ext>
            </a:extLst>
          </p:cNvPr>
          <p:cNvSpPr txBox="1"/>
          <p:nvPr/>
        </p:nvSpPr>
        <p:spPr>
          <a:xfrm>
            <a:off x="297596" y="5928529"/>
            <a:ext cx="6831563" cy="707886"/>
          </a:xfrm>
          <a:prstGeom prst="rect">
            <a:avLst/>
          </a:prstGeom>
          <a:noFill/>
        </p:spPr>
        <p:txBody>
          <a:bodyPr wrap="square" rtlCol="0">
            <a:spAutoFit/>
          </a:bodyPr>
          <a:lstStyle>
            <a:defPPr>
              <a:defRPr lang="en-US"/>
            </a:defPPr>
            <a:lvl1pPr algn="r">
              <a:defRPr sz="1050">
                <a:solidFill>
                  <a:schemeClr val="bg2">
                    <a:lumMod val="50000"/>
                  </a:schemeClr>
                </a:solidFill>
              </a:defRPr>
            </a:lvl1pPr>
          </a:lstStyle>
          <a:p>
            <a:pPr algn="l"/>
            <a:r>
              <a:rPr lang="fr-BE" sz="1000" dirty="0">
                <a:latin typeface="Open Sans" pitchFamily="2" charset="0"/>
                <a:ea typeface="Open Sans" pitchFamily="2" charset="0"/>
                <a:cs typeface="Open Sans" pitchFamily="2" charset="0"/>
              </a:rPr>
              <a:t>Données FINHOSTA</a:t>
            </a:r>
          </a:p>
          <a:p>
            <a:pPr algn="l"/>
            <a:r>
              <a:rPr lang="fr-BE" sz="1000" dirty="0">
                <a:latin typeface="Open Sans" pitchFamily="2" charset="0"/>
                <a:ea typeface="Open Sans" pitchFamily="2" charset="0"/>
                <a:cs typeface="Open Sans" pitchFamily="2" charset="0"/>
              </a:rPr>
              <a:t>FINHOSTA </a:t>
            </a:r>
            <a:r>
              <a:rPr lang="fr-BE" sz="1000" dirty="0" err="1">
                <a:latin typeface="Open Sans" pitchFamily="2" charset="0"/>
                <a:ea typeface="Open Sans" pitchFamily="2" charset="0"/>
                <a:cs typeface="Open Sans" pitchFamily="2" charset="0"/>
              </a:rPr>
              <a:t>gegevens</a:t>
            </a:r>
            <a:endParaRPr lang="fr-BE" sz="1000" dirty="0">
              <a:latin typeface="Open Sans" pitchFamily="2" charset="0"/>
              <a:ea typeface="Open Sans" pitchFamily="2" charset="0"/>
              <a:cs typeface="Open Sans" pitchFamily="2" charset="0"/>
            </a:endParaRPr>
          </a:p>
          <a:p>
            <a:pPr algn="l"/>
            <a:r>
              <a:rPr lang="nl-BE" sz="1000" dirty="0">
                <a:latin typeface="Open Sans" pitchFamily="2" charset="0"/>
                <a:ea typeface="Open Sans" pitchFamily="2" charset="0"/>
                <a:cs typeface="Open Sans" pitchFamily="2" charset="0"/>
              </a:rPr>
              <a:t>*Onvolledige gegevens: 10 ziekenhuizen werden niet meegerekend wegens ontbreken van de gegevens.</a:t>
            </a:r>
          </a:p>
          <a:p>
            <a:pPr algn="l"/>
            <a:r>
              <a:rPr lang="fr-FR" sz="1000" dirty="0">
                <a:latin typeface="Open Sans" pitchFamily="2" charset="0"/>
                <a:ea typeface="Open Sans" pitchFamily="2" charset="0"/>
                <a:cs typeface="Open Sans" pitchFamily="2" charset="0"/>
              </a:rPr>
              <a:t>*Données incomplètes : 10 hôpitaux n'ont pas été inclus en raison de données manquantes</a:t>
            </a:r>
            <a:r>
              <a:rPr lang="nl-BE" sz="1000" dirty="0">
                <a:latin typeface="Open Sans" pitchFamily="2" charset="0"/>
                <a:ea typeface="Open Sans" pitchFamily="2" charset="0"/>
                <a:cs typeface="Open Sans" pitchFamily="2" charset="0"/>
              </a:rPr>
              <a:t> </a:t>
            </a:r>
            <a:endParaRPr lang="en-US" sz="1000"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887867582"/>
      </p:ext>
    </p:extLst>
  </p:cSld>
  <p:clrMapOvr>
    <a:masterClrMapping/>
  </p:clrMapOvr>
  <p:extLst>
    <p:ext uri="{6950BFC3-D8DA-4A85-94F7-54DA5524770B}">
      <p188:commentRel xmlns:p188="http://schemas.microsoft.com/office/powerpoint/2018/8/main" r:id="rId2"/>
    </p:ext>
  </p:extLs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327689-2F79-AF2C-9F37-0FBFC3E7DBED}"/>
              </a:ext>
            </a:extLst>
          </p:cNvPr>
          <p:cNvSpPr>
            <a:spLocks noGrp="1"/>
          </p:cNvSpPr>
          <p:nvPr>
            <p:ph type="title"/>
          </p:nvPr>
        </p:nvSpPr>
        <p:spPr/>
        <p:txBody>
          <a:bodyPr/>
          <a:lstStyle/>
          <a:p>
            <a:r>
              <a:rPr lang="fr-BE" dirty="0"/>
              <a:t>Sous partie B4 – quelques éléments</a:t>
            </a:r>
          </a:p>
        </p:txBody>
      </p:sp>
      <p:sp>
        <p:nvSpPr>
          <p:cNvPr id="3" name="Espace réservé du contenu 2">
            <a:extLst>
              <a:ext uri="{FF2B5EF4-FFF2-40B4-BE49-F238E27FC236}">
                <a16:creationId xmlns:a16="http://schemas.microsoft.com/office/drawing/2014/main" id="{84C7C303-14B9-E87C-23CF-A9EBE1FF8E50}"/>
              </a:ext>
            </a:extLst>
          </p:cNvPr>
          <p:cNvSpPr>
            <a:spLocks noGrp="1"/>
          </p:cNvSpPr>
          <p:nvPr>
            <p:ph idx="1"/>
          </p:nvPr>
        </p:nvSpPr>
        <p:spPr>
          <a:xfrm>
            <a:off x="346229" y="1447059"/>
            <a:ext cx="11674135" cy="5045815"/>
          </a:xfrm>
        </p:spPr>
        <p:txBody>
          <a:bodyPr>
            <a:normAutofit fontScale="92500" lnSpcReduction="20000"/>
          </a:bodyPr>
          <a:lstStyle/>
          <a:p>
            <a:r>
              <a:rPr lang="fr-BE" dirty="0"/>
              <a:t>Qualité </a:t>
            </a:r>
          </a:p>
          <a:p>
            <a:pPr marL="0" indent="0">
              <a:buNone/>
            </a:pPr>
            <a:r>
              <a:rPr lang="fr-BE" sz="2300" b="0" i="0" dirty="0">
                <a:solidFill>
                  <a:srgbClr val="22262A"/>
                </a:solidFill>
                <a:effectLst/>
              </a:rPr>
              <a:t>Le programme </a:t>
            </a:r>
            <a:r>
              <a:rPr lang="fr-BE" sz="2300" b="0" i="0" dirty="0" err="1">
                <a:solidFill>
                  <a:srgbClr val="22262A"/>
                </a:solidFill>
                <a:effectLst/>
              </a:rPr>
              <a:t>Pay</a:t>
            </a:r>
            <a:r>
              <a:rPr lang="fr-BE" sz="2300" b="0" i="0" dirty="0">
                <a:solidFill>
                  <a:srgbClr val="22262A"/>
                </a:solidFill>
                <a:effectLst/>
              </a:rPr>
              <a:t> for Performance (P4P) a été lancé en 2018 pour les hôpitaux généraux</a:t>
            </a:r>
          </a:p>
          <a:p>
            <a:pPr marL="0" indent="0">
              <a:buNone/>
            </a:pPr>
            <a:r>
              <a:rPr lang="fr-BE" sz="2300" b="0" i="0" dirty="0">
                <a:solidFill>
                  <a:srgbClr val="22262A"/>
                </a:solidFill>
                <a:effectLst/>
              </a:rPr>
              <a:t>Les hôpitaux perçoivent un incitant financier calculé à partir des résultats obtenus par rapport aux indicateurs et à l’activité justifiée (= nombre de lits justifiés).</a:t>
            </a:r>
          </a:p>
          <a:p>
            <a:pPr marL="0" indent="0">
              <a:buNone/>
            </a:pPr>
            <a:endParaRPr lang="fr-BE" sz="2300" b="0" i="0" dirty="0">
              <a:solidFill>
                <a:srgbClr val="22262A"/>
              </a:solidFill>
              <a:effectLst/>
            </a:endParaRPr>
          </a:p>
          <a:p>
            <a:pPr marL="0" indent="0">
              <a:buNone/>
            </a:pPr>
            <a:r>
              <a:rPr lang="fr-BE" sz="2300" dirty="0">
                <a:solidFill>
                  <a:srgbClr val="22262A"/>
                </a:solidFill>
              </a:rPr>
              <a:t>Il s’agit d’</a:t>
            </a:r>
            <a:r>
              <a:rPr lang="fr-BE" sz="2300" b="0" i="0" dirty="0">
                <a:solidFill>
                  <a:srgbClr val="22262A"/>
                </a:solidFill>
                <a:effectLst/>
              </a:rPr>
              <a:t>indicateurs de structure, de processus et de résultats à l’échelle de l’hôpital et liés à des pathologies, notamment </a:t>
            </a:r>
          </a:p>
          <a:p>
            <a:pPr marL="0" indent="0">
              <a:buNone/>
            </a:pPr>
            <a:endParaRPr lang="fr-BE" sz="2300" b="0" i="0" dirty="0">
              <a:solidFill>
                <a:srgbClr val="22262A"/>
              </a:solidFill>
              <a:effectLst/>
            </a:endParaRPr>
          </a:p>
          <a:p>
            <a:pPr marL="0" indent="0">
              <a:buNone/>
            </a:pPr>
            <a:r>
              <a:rPr lang="fr-BE" sz="2300" b="0" i="0" dirty="0">
                <a:solidFill>
                  <a:srgbClr val="22262A"/>
                </a:solidFill>
                <a:effectLst/>
              </a:rPr>
              <a:t>- l’obtention d’un certificat d’accréditation </a:t>
            </a:r>
            <a:r>
              <a:rPr lang="fr-BE" sz="2300" b="0" i="0" dirty="0" err="1">
                <a:solidFill>
                  <a:srgbClr val="22262A"/>
                </a:solidFill>
                <a:effectLst/>
              </a:rPr>
              <a:t>ISQua</a:t>
            </a:r>
            <a:r>
              <a:rPr lang="fr-BE" sz="2300" b="0" i="0" dirty="0">
                <a:solidFill>
                  <a:srgbClr val="22262A"/>
                </a:solidFill>
                <a:effectLst/>
              </a:rPr>
              <a:t> et l’application d’un système de gestion de la sécurité des patients. </a:t>
            </a:r>
          </a:p>
          <a:p>
            <a:pPr marL="0" indent="0">
              <a:buNone/>
            </a:pPr>
            <a:r>
              <a:rPr lang="fr-BE" sz="2300" b="0" i="0" dirty="0">
                <a:solidFill>
                  <a:srgbClr val="22262A"/>
                </a:solidFill>
                <a:effectLst/>
              </a:rPr>
              <a:t>- des indicateurs oncologiques, comme la transmission correcte et exhaustive de données relatives à l’état clinique et pathologique de tumeurs</a:t>
            </a:r>
          </a:p>
          <a:p>
            <a:pPr marL="0" indent="0">
              <a:buNone/>
            </a:pPr>
            <a:r>
              <a:rPr lang="fr-BE" sz="2300" b="0" i="0" dirty="0">
                <a:solidFill>
                  <a:srgbClr val="22262A"/>
                </a:solidFill>
                <a:effectLst/>
              </a:rPr>
              <a:t>- des indicateurs de mortalité. </a:t>
            </a:r>
          </a:p>
          <a:p>
            <a:pPr marL="0" indent="0">
              <a:buNone/>
            </a:pPr>
            <a:endParaRPr lang="fr-BE" sz="2300" b="0" i="0" dirty="0">
              <a:solidFill>
                <a:srgbClr val="22262A"/>
              </a:solidFill>
              <a:effectLst/>
            </a:endParaRPr>
          </a:p>
          <a:p>
            <a:pPr marL="0" indent="0">
              <a:buNone/>
            </a:pPr>
            <a:r>
              <a:rPr lang="fr-BE" sz="2300" b="0" i="0" dirty="0">
                <a:solidFill>
                  <a:srgbClr val="22262A"/>
                </a:solidFill>
                <a:effectLst/>
              </a:rPr>
              <a:t>Ces dernières années, les expériences des patients ont fait l’objet d’une attention plus marquée. </a:t>
            </a:r>
            <a:endParaRPr lang="fr-BE" sz="2300" dirty="0"/>
          </a:p>
        </p:txBody>
      </p:sp>
      <p:sp>
        <p:nvSpPr>
          <p:cNvPr id="4" name="Espace réservé du numéro de diapositive 3">
            <a:extLst>
              <a:ext uri="{FF2B5EF4-FFF2-40B4-BE49-F238E27FC236}">
                <a16:creationId xmlns:a16="http://schemas.microsoft.com/office/drawing/2014/main" id="{581BA6E8-B7EA-4B24-A85B-6EFAABABA1B0}"/>
              </a:ext>
            </a:extLst>
          </p:cNvPr>
          <p:cNvSpPr>
            <a:spLocks noGrp="1"/>
          </p:cNvSpPr>
          <p:nvPr>
            <p:ph type="sldNum" sz="quarter" idx="4"/>
          </p:nvPr>
        </p:nvSpPr>
        <p:spPr/>
        <p:txBody>
          <a:bodyPr/>
          <a:lstStyle/>
          <a:p>
            <a:fld id="{B7B886DB-A2D9-4379-A7BE-E36474F7753C}" type="slidenum">
              <a:rPr lang="nl-BE" smtClean="0"/>
              <a:pPr/>
              <a:t>50</a:t>
            </a:fld>
            <a:endParaRPr lang="nl-BE" dirty="0"/>
          </a:p>
        </p:txBody>
      </p:sp>
    </p:spTree>
    <p:extLst>
      <p:ext uri="{BB962C8B-B14F-4D97-AF65-F5344CB8AC3E}">
        <p14:creationId xmlns:p14="http://schemas.microsoft.com/office/powerpoint/2010/main" val="16936275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327689-2F79-AF2C-9F37-0FBFC3E7DBED}"/>
              </a:ext>
            </a:extLst>
          </p:cNvPr>
          <p:cNvSpPr>
            <a:spLocks noGrp="1"/>
          </p:cNvSpPr>
          <p:nvPr>
            <p:ph type="title"/>
          </p:nvPr>
        </p:nvSpPr>
        <p:spPr/>
        <p:txBody>
          <a:bodyPr/>
          <a:lstStyle/>
          <a:p>
            <a:r>
              <a:rPr lang="fr-BE" dirty="0"/>
              <a:t>Sous partie B4 – quelques éléments</a:t>
            </a:r>
          </a:p>
        </p:txBody>
      </p:sp>
      <p:sp>
        <p:nvSpPr>
          <p:cNvPr id="3" name="Espace réservé du contenu 2">
            <a:extLst>
              <a:ext uri="{FF2B5EF4-FFF2-40B4-BE49-F238E27FC236}">
                <a16:creationId xmlns:a16="http://schemas.microsoft.com/office/drawing/2014/main" id="{84C7C303-14B9-E87C-23CF-A9EBE1FF8E50}"/>
              </a:ext>
            </a:extLst>
          </p:cNvPr>
          <p:cNvSpPr>
            <a:spLocks noGrp="1"/>
          </p:cNvSpPr>
          <p:nvPr>
            <p:ph idx="1"/>
          </p:nvPr>
        </p:nvSpPr>
        <p:spPr/>
        <p:txBody>
          <a:bodyPr/>
          <a:lstStyle/>
          <a:p>
            <a:r>
              <a:rPr lang="fr-BE" dirty="0"/>
              <a:t>DPI et cybersécurité</a:t>
            </a:r>
          </a:p>
          <a:p>
            <a:pPr marL="0" indent="0">
              <a:buNone/>
            </a:pPr>
            <a:endParaRPr lang="fr-BE" dirty="0"/>
          </a:p>
          <a:p>
            <a:pPr marL="0" indent="0">
              <a:buNone/>
            </a:pPr>
            <a:r>
              <a:rPr lang="fr-BE" b="0" i="0" dirty="0">
                <a:solidFill>
                  <a:srgbClr val="22262A"/>
                </a:solidFill>
                <a:effectLst/>
              </a:rPr>
              <a:t>Pour favoriser le déploiement des DPI, un programme de stimulation financière a été élaboré. Plusieurs « </a:t>
            </a:r>
            <a:r>
              <a:rPr lang="fr-BE" b="0" i="0" dirty="0" err="1">
                <a:solidFill>
                  <a:srgbClr val="22262A"/>
                </a:solidFill>
                <a:effectLst/>
              </a:rPr>
              <a:t>Belgian</a:t>
            </a:r>
            <a:r>
              <a:rPr lang="fr-BE" b="0" i="0" dirty="0">
                <a:solidFill>
                  <a:srgbClr val="22262A"/>
                </a:solidFill>
                <a:effectLst/>
              </a:rPr>
              <a:t> </a:t>
            </a:r>
            <a:r>
              <a:rPr lang="fr-BE" b="0" i="0" dirty="0" err="1">
                <a:solidFill>
                  <a:srgbClr val="22262A"/>
                </a:solidFill>
                <a:effectLst/>
              </a:rPr>
              <a:t>Meaningful</a:t>
            </a:r>
            <a:r>
              <a:rPr lang="fr-BE" b="0" i="0" dirty="0">
                <a:solidFill>
                  <a:srgbClr val="22262A"/>
                </a:solidFill>
                <a:effectLst/>
              </a:rPr>
              <a:t> Use </a:t>
            </a:r>
            <a:r>
              <a:rPr lang="fr-BE" b="0" i="0" dirty="0" err="1">
                <a:solidFill>
                  <a:srgbClr val="22262A"/>
                </a:solidFill>
                <a:effectLst/>
              </a:rPr>
              <a:t>Criteria</a:t>
            </a:r>
            <a:r>
              <a:rPr lang="fr-BE" b="0" i="0" dirty="0">
                <a:solidFill>
                  <a:srgbClr val="22262A"/>
                </a:solidFill>
                <a:effectLst/>
              </a:rPr>
              <a:t> » (BMUC) y ont été définis en concertation avec les hôpitaux. En juillet 2023, plus de 80 millions € ont été répartis entre les hôpitaux généraux. </a:t>
            </a:r>
          </a:p>
          <a:p>
            <a:pPr marL="0" indent="0">
              <a:buNone/>
            </a:pPr>
            <a:r>
              <a:rPr lang="fr-BE" b="0" i="0" dirty="0">
                <a:solidFill>
                  <a:srgbClr val="22262A"/>
                </a:solidFill>
                <a:effectLst/>
              </a:rPr>
              <a:t>Le budget a été octroyé en fonction du niveau d’utilisation des différentes fonctionnalités dans le DPI ou sur base du nombre de lits. </a:t>
            </a:r>
            <a:endParaRPr lang="fr-BE" dirty="0"/>
          </a:p>
        </p:txBody>
      </p:sp>
      <p:sp>
        <p:nvSpPr>
          <p:cNvPr id="4" name="Espace réservé du numéro de diapositive 3">
            <a:extLst>
              <a:ext uri="{FF2B5EF4-FFF2-40B4-BE49-F238E27FC236}">
                <a16:creationId xmlns:a16="http://schemas.microsoft.com/office/drawing/2014/main" id="{581BA6E8-B7EA-4B24-A85B-6EFAABABA1B0}"/>
              </a:ext>
            </a:extLst>
          </p:cNvPr>
          <p:cNvSpPr>
            <a:spLocks noGrp="1"/>
          </p:cNvSpPr>
          <p:nvPr>
            <p:ph type="sldNum" sz="quarter" idx="4"/>
          </p:nvPr>
        </p:nvSpPr>
        <p:spPr/>
        <p:txBody>
          <a:bodyPr/>
          <a:lstStyle/>
          <a:p>
            <a:fld id="{B7B886DB-A2D9-4379-A7BE-E36474F7753C}" type="slidenum">
              <a:rPr lang="nl-BE" smtClean="0"/>
              <a:pPr/>
              <a:t>51</a:t>
            </a:fld>
            <a:endParaRPr lang="nl-BE" dirty="0"/>
          </a:p>
        </p:txBody>
      </p:sp>
    </p:spTree>
    <p:extLst>
      <p:ext uri="{BB962C8B-B14F-4D97-AF65-F5344CB8AC3E}">
        <p14:creationId xmlns:p14="http://schemas.microsoft.com/office/powerpoint/2010/main" val="6535978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7C2E2-0025-EBBD-8D48-BA2E234C56BB}"/>
              </a:ext>
            </a:extLst>
          </p:cNvPr>
          <p:cNvSpPr>
            <a:spLocks noGrp="1"/>
          </p:cNvSpPr>
          <p:nvPr>
            <p:ph type="ctrTitle"/>
          </p:nvPr>
        </p:nvSpPr>
        <p:spPr/>
        <p:txBody>
          <a:bodyPr/>
          <a:lstStyle/>
          <a:p>
            <a:r>
              <a:rPr lang="nl-BE" dirty="0"/>
              <a:t>Le BMF  … </a:t>
            </a:r>
            <a:r>
              <a:rPr lang="nl-BE" dirty="0" err="1"/>
              <a:t>assez</a:t>
            </a:r>
            <a:r>
              <a:rPr lang="nl-BE" dirty="0"/>
              <a:t> </a:t>
            </a:r>
            <a:r>
              <a:rPr lang="nl-BE" dirty="0" err="1"/>
              <a:t>simple</a:t>
            </a:r>
            <a:r>
              <a:rPr lang="nl-BE" dirty="0"/>
              <a:t> … sous </a:t>
            </a:r>
            <a:r>
              <a:rPr lang="nl-BE" dirty="0" err="1"/>
              <a:t>partie</a:t>
            </a:r>
            <a:r>
              <a:rPr lang="nl-BE" dirty="0"/>
              <a:t> B5</a:t>
            </a:r>
          </a:p>
        </p:txBody>
      </p:sp>
      <p:pic>
        <p:nvPicPr>
          <p:cNvPr id="20482" name="Picture 2" descr="Pharmacien Au Comptoir En Pharmacie. Noir Homme Droguiste Signifie Étagères  Opposées Avec Des Médicaments Et Des Points À La Drogue. Flat Vector  Illustration. Les Soins De Santé De Base Médicale. Bannière Dessin">
            <a:extLst>
              <a:ext uri="{FF2B5EF4-FFF2-40B4-BE49-F238E27FC236}">
                <a16:creationId xmlns:a16="http://schemas.microsoft.com/office/drawing/2014/main" id="{45CC660E-F6A0-193E-F850-1942ECD03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7316" y="3848100"/>
            <a:ext cx="2457450"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3480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327689-2F79-AF2C-9F37-0FBFC3E7DBED}"/>
              </a:ext>
            </a:extLst>
          </p:cNvPr>
          <p:cNvSpPr>
            <a:spLocks noGrp="1"/>
          </p:cNvSpPr>
          <p:nvPr>
            <p:ph type="title"/>
          </p:nvPr>
        </p:nvSpPr>
        <p:spPr/>
        <p:txBody>
          <a:bodyPr/>
          <a:lstStyle/>
          <a:p>
            <a:r>
              <a:rPr lang="fr-BE" dirty="0"/>
              <a:t>Sous partie B5</a:t>
            </a:r>
          </a:p>
        </p:txBody>
      </p:sp>
      <p:sp>
        <p:nvSpPr>
          <p:cNvPr id="3" name="Espace réservé du contenu 2">
            <a:extLst>
              <a:ext uri="{FF2B5EF4-FFF2-40B4-BE49-F238E27FC236}">
                <a16:creationId xmlns:a16="http://schemas.microsoft.com/office/drawing/2014/main" id="{84C7C303-14B9-E87C-23CF-A9EBE1FF8E50}"/>
              </a:ext>
            </a:extLst>
          </p:cNvPr>
          <p:cNvSpPr>
            <a:spLocks noGrp="1"/>
          </p:cNvSpPr>
          <p:nvPr>
            <p:ph idx="1"/>
          </p:nvPr>
        </p:nvSpPr>
        <p:spPr>
          <a:xfrm>
            <a:off x="838200" y="1944210"/>
            <a:ext cx="10515600" cy="4097816"/>
          </a:xfrm>
        </p:spPr>
        <p:txBody>
          <a:bodyPr>
            <a:normAutofit/>
          </a:bodyPr>
          <a:lstStyle/>
          <a:p>
            <a:pPr marL="0" indent="0">
              <a:buNone/>
            </a:pPr>
            <a:r>
              <a:rPr lang="fr-BE" sz="2400" dirty="0">
                <a:effectLst/>
              </a:rPr>
              <a:t>coûts pour le fonctionnement de l'officine hospitalière </a:t>
            </a:r>
          </a:p>
          <a:p>
            <a:pPr marL="0" indent="0">
              <a:buNone/>
            </a:pPr>
            <a:endParaRPr lang="fr-BE" sz="2400" dirty="0"/>
          </a:p>
          <a:p>
            <a:pPr marL="0" indent="0">
              <a:buNone/>
            </a:pPr>
            <a:r>
              <a:rPr lang="fr-BE" sz="2400" dirty="0">
                <a:effectLst/>
              </a:rPr>
              <a:t>Calcul jusqu’en 2015 sous forme d’une base et d’un système de points</a:t>
            </a:r>
          </a:p>
          <a:p>
            <a:pPr marL="0" indent="0">
              <a:buNone/>
            </a:pPr>
            <a:endParaRPr lang="fr-BE" sz="2400" dirty="0">
              <a:effectLst/>
            </a:endParaRPr>
          </a:p>
          <a:p>
            <a:pPr marL="0" indent="0">
              <a:buNone/>
            </a:pPr>
            <a:r>
              <a:rPr lang="fr-BE" sz="2400" dirty="0"/>
              <a:t>=&gt; indexation</a:t>
            </a:r>
          </a:p>
          <a:p>
            <a:pPr marL="0" indent="0">
              <a:buNone/>
            </a:pPr>
            <a:r>
              <a:rPr lang="fr-BE" sz="2400" dirty="0"/>
              <a:t>=&gt;  antibiothérapie</a:t>
            </a:r>
          </a:p>
          <a:p>
            <a:pPr marL="0" indent="0">
              <a:buNone/>
            </a:pPr>
            <a:r>
              <a:rPr lang="fr-BE" sz="2400" dirty="0"/>
              <a:t>=&gt; formations des candidats pharmaciens</a:t>
            </a:r>
          </a:p>
          <a:p>
            <a:pPr marL="0" indent="0">
              <a:buNone/>
            </a:pPr>
            <a:endParaRPr lang="fr-BE" dirty="0"/>
          </a:p>
        </p:txBody>
      </p:sp>
      <p:sp>
        <p:nvSpPr>
          <p:cNvPr id="4" name="Espace réservé du numéro de diapositive 3">
            <a:extLst>
              <a:ext uri="{FF2B5EF4-FFF2-40B4-BE49-F238E27FC236}">
                <a16:creationId xmlns:a16="http://schemas.microsoft.com/office/drawing/2014/main" id="{581BA6E8-B7EA-4B24-A85B-6EFAABABA1B0}"/>
              </a:ext>
            </a:extLst>
          </p:cNvPr>
          <p:cNvSpPr>
            <a:spLocks noGrp="1"/>
          </p:cNvSpPr>
          <p:nvPr>
            <p:ph type="sldNum" sz="quarter" idx="4"/>
          </p:nvPr>
        </p:nvSpPr>
        <p:spPr/>
        <p:txBody>
          <a:bodyPr/>
          <a:lstStyle/>
          <a:p>
            <a:fld id="{B7B886DB-A2D9-4379-A7BE-E36474F7753C}" type="slidenum">
              <a:rPr lang="nl-BE" smtClean="0"/>
              <a:pPr/>
              <a:t>53</a:t>
            </a:fld>
            <a:endParaRPr lang="nl-BE" dirty="0"/>
          </a:p>
        </p:txBody>
      </p:sp>
    </p:spTree>
    <p:extLst>
      <p:ext uri="{BB962C8B-B14F-4D97-AF65-F5344CB8AC3E}">
        <p14:creationId xmlns:p14="http://schemas.microsoft.com/office/powerpoint/2010/main" val="3351710453"/>
      </p:ext>
    </p:extLst>
  </p:cSld>
  <p:clrMapOvr>
    <a:masterClrMapping/>
  </p:clrMapOvr>
  <p:extLst>
    <p:ext uri="{6950BFC3-D8DA-4A85-94F7-54DA5524770B}">
      <p188:commentRel xmlns:p188="http://schemas.microsoft.com/office/powerpoint/2018/8/main" r:id="rId2"/>
    </p:ext>
  </p:extLs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7C2E2-0025-EBBD-8D48-BA2E234C56BB}"/>
              </a:ext>
            </a:extLst>
          </p:cNvPr>
          <p:cNvSpPr>
            <a:spLocks noGrp="1"/>
          </p:cNvSpPr>
          <p:nvPr>
            <p:ph type="ctrTitle"/>
          </p:nvPr>
        </p:nvSpPr>
        <p:spPr/>
        <p:txBody>
          <a:bodyPr/>
          <a:lstStyle/>
          <a:p>
            <a:r>
              <a:rPr lang="nl-BE" dirty="0"/>
              <a:t>Le BMF  … </a:t>
            </a:r>
            <a:r>
              <a:rPr lang="nl-BE" dirty="0" err="1"/>
              <a:t>assez</a:t>
            </a:r>
            <a:r>
              <a:rPr lang="nl-BE" dirty="0"/>
              <a:t> </a:t>
            </a:r>
            <a:r>
              <a:rPr lang="nl-BE" dirty="0" err="1"/>
              <a:t>simple</a:t>
            </a:r>
            <a:r>
              <a:rPr lang="nl-BE" dirty="0"/>
              <a:t> … sous </a:t>
            </a:r>
            <a:r>
              <a:rPr lang="nl-BE" dirty="0" err="1"/>
              <a:t>partie</a:t>
            </a:r>
            <a:r>
              <a:rPr lang="nl-BE" dirty="0"/>
              <a:t> B6</a:t>
            </a:r>
          </a:p>
        </p:txBody>
      </p:sp>
      <p:pic>
        <p:nvPicPr>
          <p:cNvPr id="19458" name="Picture 2" descr="Mouvement de grève : Infirmiers &amp; Infirmières - Blog de ~ Téo">
            <a:extLst>
              <a:ext uri="{FF2B5EF4-FFF2-40B4-BE49-F238E27FC236}">
                <a16:creationId xmlns:a16="http://schemas.microsoft.com/office/drawing/2014/main" id="{309746BC-E65E-B368-8B0E-69D7E7F4C6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7275" y="3552825"/>
            <a:ext cx="2571750"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9409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327689-2F79-AF2C-9F37-0FBFC3E7DBED}"/>
              </a:ext>
            </a:extLst>
          </p:cNvPr>
          <p:cNvSpPr>
            <a:spLocks noGrp="1"/>
          </p:cNvSpPr>
          <p:nvPr>
            <p:ph type="title"/>
          </p:nvPr>
        </p:nvSpPr>
        <p:spPr/>
        <p:txBody>
          <a:bodyPr/>
          <a:lstStyle/>
          <a:p>
            <a:r>
              <a:rPr lang="fr-BE" dirty="0"/>
              <a:t>Sous partie B6</a:t>
            </a:r>
          </a:p>
        </p:txBody>
      </p:sp>
      <p:sp>
        <p:nvSpPr>
          <p:cNvPr id="3" name="Espace réservé du contenu 2">
            <a:extLst>
              <a:ext uri="{FF2B5EF4-FFF2-40B4-BE49-F238E27FC236}">
                <a16:creationId xmlns:a16="http://schemas.microsoft.com/office/drawing/2014/main" id="{84C7C303-14B9-E87C-23CF-A9EBE1FF8E50}"/>
              </a:ext>
            </a:extLst>
          </p:cNvPr>
          <p:cNvSpPr>
            <a:spLocks noGrp="1"/>
          </p:cNvSpPr>
          <p:nvPr>
            <p:ph idx="1"/>
          </p:nvPr>
        </p:nvSpPr>
        <p:spPr/>
        <p:txBody>
          <a:bodyPr/>
          <a:lstStyle/>
          <a:p>
            <a:pPr marL="0" indent="0">
              <a:buNone/>
            </a:pPr>
            <a:r>
              <a:rPr lang="fr-BE" sz="2400" dirty="0"/>
              <a:t>- </a:t>
            </a:r>
            <a:r>
              <a:rPr lang="fr-BE" sz="2400" dirty="0">
                <a:effectLst/>
              </a:rPr>
              <a:t>Il </a:t>
            </a:r>
            <a:r>
              <a:rPr lang="fr-BE" sz="2400" dirty="0"/>
              <a:t>s’agit d’un financement historique</a:t>
            </a:r>
          </a:p>
          <a:p>
            <a:pPr marL="0" indent="0">
              <a:buNone/>
            </a:pPr>
            <a:endParaRPr lang="fr-BE" sz="2400" dirty="0"/>
          </a:p>
          <a:p>
            <a:pPr marL="0" indent="0">
              <a:buNone/>
            </a:pPr>
            <a:r>
              <a:rPr lang="fr-BE" sz="2400" dirty="0">
                <a:effectLst/>
              </a:rPr>
              <a:t>- il vise à intervenir dans les coûts découlant des avantages complémentaires prévus dans les accords sociaux des 4 juillet 1991, 22 novembre 1991, 1</a:t>
            </a:r>
            <a:r>
              <a:rPr lang="fr-BE" sz="2400" baseline="30000" dirty="0">
                <a:effectLst/>
              </a:rPr>
              <a:t>er</a:t>
            </a:r>
            <a:r>
              <a:rPr lang="fr-BE" sz="2400" dirty="0">
                <a:effectLst/>
              </a:rPr>
              <a:t> mars 2000 et 28 novembre 2000, octroyés au personnel hospitalier dont le financement est, en tout ou partie, à charge des honoraires </a:t>
            </a:r>
          </a:p>
          <a:p>
            <a:pPr marL="0" indent="0">
              <a:buNone/>
            </a:pPr>
            <a:endParaRPr lang="fr-BE" sz="2400" dirty="0">
              <a:effectLst/>
            </a:endParaRPr>
          </a:p>
          <a:p>
            <a:pPr marL="0" indent="0">
              <a:buNone/>
            </a:pPr>
            <a:r>
              <a:rPr lang="fr-BE" sz="2400" dirty="0"/>
              <a:t>- il est indexé mais n’a plus jamais été revu</a:t>
            </a:r>
            <a:endParaRPr lang="fr-BE" sz="2400" dirty="0">
              <a:effectLst/>
            </a:endParaRPr>
          </a:p>
          <a:p>
            <a:pPr marL="0" indent="0">
              <a:buNone/>
            </a:pPr>
            <a:endParaRPr lang="fr-BE" dirty="0"/>
          </a:p>
        </p:txBody>
      </p:sp>
      <p:sp>
        <p:nvSpPr>
          <p:cNvPr id="4" name="Espace réservé du numéro de diapositive 3">
            <a:extLst>
              <a:ext uri="{FF2B5EF4-FFF2-40B4-BE49-F238E27FC236}">
                <a16:creationId xmlns:a16="http://schemas.microsoft.com/office/drawing/2014/main" id="{581BA6E8-B7EA-4B24-A85B-6EFAABABA1B0}"/>
              </a:ext>
            </a:extLst>
          </p:cNvPr>
          <p:cNvSpPr>
            <a:spLocks noGrp="1"/>
          </p:cNvSpPr>
          <p:nvPr>
            <p:ph type="sldNum" sz="quarter" idx="4"/>
          </p:nvPr>
        </p:nvSpPr>
        <p:spPr/>
        <p:txBody>
          <a:bodyPr/>
          <a:lstStyle/>
          <a:p>
            <a:fld id="{B7B886DB-A2D9-4379-A7BE-E36474F7753C}" type="slidenum">
              <a:rPr lang="nl-BE" smtClean="0"/>
              <a:pPr/>
              <a:t>55</a:t>
            </a:fld>
            <a:endParaRPr lang="nl-BE" dirty="0"/>
          </a:p>
        </p:txBody>
      </p:sp>
    </p:spTree>
    <p:extLst>
      <p:ext uri="{BB962C8B-B14F-4D97-AF65-F5344CB8AC3E}">
        <p14:creationId xmlns:p14="http://schemas.microsoft.com/office/powerpoint/2010/main" val="9556364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7C2E2-0025-EBBD-8D48-BA2E234C56BB}"/>
              </a:ext>
            </a:extLst>
          </p:cNvPr>
          <p:cNvSpPr>
            <a:spLocks noGrp="1"/>
          </p:cNvSpPr>
          <p:nvPr>
            <p:ph type="ctrTitle"/>
          </p:nvPr>
        </p:nvSpPr>
        <p:spPr/>
        <p:txBody>
          <a:bodyPr/>
          <a:lstStyle/>
          <a:p>
            <a:r>
              <a:rPr lang="nl-BE" dirty="0"/>
              <a:t>Le BMF  … </a:t>
            </a:r>
            <a:r>
              <a:rPr lang="nl-BE" dirty="0" err="1"/>
              <a:t>assez</a:t>
            </a:r>
            <a:r>
              <a:rPr lang="nl-BE" dirty="0"/>
              <a:t> </a:t>
            </a:r>
            <a:r>
              <a:rPr lang="nl-BE" dirty="0" err="1"/>
              <a:t>simple</a:t>
            </a:r>
            <a:r>
              <a:rPr lang="nl-BE" dirty="0"/>
              <a:t> … sous </a:t>
            </a:r>
            <a:r>
              <a:rPr lang="nl-BE" dirty="0" err="1"/>
              <a:t>partie</a:t>
            </a:r>
            <a:r>
              <a:rPr lang="nl-BE" dirty="0"/>
              <a:t> B7</a:t>
            </a:r>
          </a:p>
        </p:txBody>
      </p:sp>
      <p:pic>
        <p:nvPicPr>
          <p:cNvPr id="18434" name="Picture 2" descr="Mignon Assistant Médical Clipart Mignon Dessin Animé Dessin Animé  Infirmière Debout En Uniforme Vecteur PNG , Assistante Médicale Mignonne,  Clipart, Dessin Animé PNG et vecteur pour téléchargement gratuit">
            <a:extLst>
              <a:ext uri="{FF2B5EF4-FFF2-40B4-BE49-F238E27FC236}">
                <a16:creationId xmlns:a16="http://schemas.microsoft.com/office/drawing/2014/main" id="{BDAAFDF5-5B97-494A-918D-EA67284319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8788" y="34290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Ancien Médecin à L'hôpital Personnel Médical Personnage Professionnel De  Dessin Animé | Vecteur Premium">
            <a:extLst>
              <a:ext uri="{FF2B5EF4-FFF2-40B4-BE49-F238E27FC236}">
                <a16:creationId xmlns:a16="http://schemas.microsoft.com/office/drawing/2014/main" id="{428D7905-25B1-D639-2548-AB445CEAC3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3429000"/>
            <a:ext cx="215265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7270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327689-2F79-AF2C-9F37-0FBFC3E7DBED}"/>
              </a:ext>
            </a:extLst>
          </p:cNvPr>
          <p:cNvSpPr>
            <a:spLocks noGrp="1"/>
          </p:cNvSpPr>
          <p:nvPr>
            <p:ph type="title"/>
          </p:nvPr>
        </p:nvSpPr>
        <p:spPr/>
        <p:txBody>
          <a:bodyPr/>
          <a:lstStyle/>
          <a:p>
            <a:r>
              <a:rPr lang="fr-BE" dirty="0"/>
              <a:t>Sous partie B7</a:t>
            </a:r>
          </a:p>
        </p:txBody>
      </p:sp>
      <p:sp>
        <p:nvSpPr>
          <p:cNvPr id="3" name="Espace réservé du contenu 2">
            <a:extLst>
              <a:ext uri="{FF2B5EF4-FFF2-40B4-BE49-F238E27FC236}">
                <a16:creationId xmlns:a16="http://schemas.microsoft.com/office/drawing/2014/main" id="{84C7C303-14B9-E87C-23CF-A9EBE1FF8E50}"/>
              </a:ext>
            </a:extLst>
          </p:cNvPr>
          <p:cNvSpPr>
            <a:spLocks noGrp="1"/>
          </p:cNvSpPr>
          <p:nvPr>
            <p:ph idx="1"/>
          </p:nvPr>
        </p:nvSpPr>
        <p:spPr/>
        <p:txBody>
          <a:bodyPr/>
          <a:lstStyle/>
          <a:p>
            <a:r>
              <a:rPr lang="fr-BE" sz="1800" dirty="0">
                <a:effectLst/>
                <a:latin typeface="Tahoma" panose="020B0604030504040204" pitchFamily="34" charset="0"/>
                <a:ea typeface="Batang" panose="02030600000101010101" pitchFamily="18" charset="-127"/>
              </a:rPr>
              <a:t>coûts spécifiques liés aux tâches spécifiques assumées dans le domaine des soins aux patients, de l’enseignement clinique, de la recherche scientifique appliquée, du développement de nouvelles technologies et de l’évaluation des activités médicales.</a:t>
            </a:r>
          </a:p>
          <a:p>
            <a:pPr marL="0" indent="0">
              <a:buNone/>
            </a:pPr>
            <a:endParaRPr lang="fr-BE" sz="1800" dirty="0">
              <a:effectLst/>
              <a:latin typeface="Tahoma" panose="020B0604030504040204" pitchFamily="34" charset="0"/>
              <a:ea typeface="Batang" panose="02030600000101010101" pitchFamily="18" charset="-127"/>
            </a:endParaRPr>
          </a:p>
          <a:p>
            <a:pPr marL="313055" algn="just">
              <a:lnSpc>
                <a:spcPct val="115000"/>
              </a:lnSpc>
              <a:spcBef>
                <a:spcPts val="200"/>
              </a:spcBef>
              <a:spcAft>
                <a:spcPts val="200"/>
              </a:spcAft>
            </a:pPr>
            <a:r>
              <a:rPr lang="fr-BE" sz="1800" dirty="0">
                <a:effectLst/>
                <a:latin typeface="Tahoma" panose="020B0604030504040204" pitchFamily="34" charset="0"/>
                <a:ea typeface="Batang" panose="02030600000101010101" pitchFamily="18" charset="-127"/>
              </a:rPr>
              <a:t>Cette sous-partie B7 est scindée en :</a:t>
            </a:r>
            <a:endParaRPr lang="fr-BE" sz="1800" dirty="0">
              <a:effectLst/>
              <a:latin typeface="Times New Roman" panose="02020603050405020304" pitchFamily="18" charset="0"/>
              <a:ea typeface="Times New Roman" panose="02020603050405020304" pitchFamily="18" charset="0"/>
            </a:endParaRPr>
          </a:p>
          <a:p>
            <a:pPr marL="342900" lvl="0" indent="-342900" algn="just">
              <a:lnSpc>
                <a:spcPct val="115000"/>
              </a:lnSpc>
              <a:spcBef>
                <a:spcPts val="200"/>
              </a:spcBef>
              <a:spcAft>
                <a:spcPts val="200"/>
              </a:spcAft>
              <a:buFont typeface="+mj-lt"/>
              <a:buAutoNum type="arabicPeriod"/>
              <a:tabLst>
                <a:tab pos="541655" algn="l"/>
              </a:tabLst>
            </a:pPr>
            <a:r>
              <a:rPr lang="fr-FR" sz="1800" dirty="0">
                <a:effectLst/>
                <a:latin typeface="Tahoma" panose="020B0604030504040204" pitchFamily="34" charset="0"/>
                <a:ea typeface="Times New Roman" panose="02020603050405020304" pitchFamily="18" charset="0"/>
                <a:cs typeface="Arial" panose="020B0604020202020204" pitchFamily="34" charset="0"/>
              </a:rPr>
              <a:t>une sous-partie </a:t>
            </a:r>
            <a:r>
              <a:rPr lang="fr-FR" sz="1800" b="1" dirty="0">
                <a:effectLst/>
                <a:latin typeface="Tahoma" panose="020B0604030504040204" pitchFamily="34" charset="0"/>
                <a:ea typeface="Times New Roman" panose="02020603050405020304" pitchFamily="18" charset="0"/>
                <a:cs typeface="Arial" panose="020B0604020202020204" pitchFamily="34" charset="0"/>
              </a:rPr>
              <a:t>B7A</a:t>
            </a:r>
            <a:r>
              <a:rPr lang="fr-FR" sz="1800" dirty="0">
                <a:effectLst/>
                <a:latin typeface="Tahoma" panose="020B0604030504040204" pitchFamily="34" charset="0"/>
                <a:ea typeface="Times New Roman" panose="02020603050405020304" pitchFamily="18" charset="0"/>
                <a:cs typeface="Arial" panose="020B0604020202020204" pitchFamily="34" charset="0"/>
              </a:rPr>
              <a:t> qui concerne les hôpitaux </a:t>
            </a:r>
            <a:r>
              <a:rPr lang="fr-BE" sz="1800" dirty="0">
                <a:effectLst/>
                <a:latin typeface="Tahoma" panose="020B0604030504040204" pitchFamily="34" charset="0"/>
                <a:ea typeface="Times New Roman" panose="02020603050405020304" pitchFamily="18" charset="0"/>
                <a:cs typeface="Arial" panose="020B0604020202020204" pitchFamily="34" charset="0"/>
              </a:rPr>
              <a:t>universitaires à raison d’un seul hôpital pour chaque université qui dispose d’une faculté de médecine offrant un cursus complet</a:t>
            </a:r>
            <a:endParaRPr lang="fr-BE" sz="1800" dirty="0">
              <a:effectLst/>
              <a:latin typeface="Times New Roman" panose="02020603050405020304" pitchFamily="18" charset="0"/>
              <a:ea typeface="Times New Roman" panose="02020603050405020304" pitchFamily="18" charset="0"/>
              <a:cs typeface="Arial" panose="020B0604020202020204" pitchFamily="34" charset="0"/>
            </a:endParaRPr>
          </a:p>
          <a:p>
            <a:r>
              <a:rPr lang="fr-BE" sz="1800" dirty="0">
                <a:effectLst/>
                <a:latin typeface="Tahoma" panose="020B0604030504040204" pitchFamily="34" charset="0"/>
                <a:ea typeface="Batang" panose="02030600000101010101" pitchFamily="18" charset="-127"/>
              </a:rPr>
              <a:t>2. une sous-partie </a:t>
            </a:r>
            <a:r>
              <a:rPr lang="fr-BE" sz="1800" b="1" dirty="0">
                <a:effectLst/>
                <a:latin typeface="Tahoma" panose="020B0604030504040204" pitchFamily="34" charset="0"/>
                <a:ea typeface="Batang" panose="02030600000101010101" pitchFamily="18" charset="-127"/>
              </a:rPr>
              <a:t>B7B</a:t>
            </a:r>
            <a:r>
              <a:rPr lang="fr-BE" sz="1800" dirty="0">
                <a:effectLst/>
                <a:latin typeface="Tahoma" panose="020B0604030504040204" pitchFamily="34" charset="0"/>
                <a:ea typeface="Batang" panose="02030600000101010101" pitchFamily="18" charset="-127"/>
              </a:rPr>
              <a:t> qui concerne les hôpitaux bénéficiant du financement prévu en matière de développement, d’évaluation et d’application des nouvelles technologies médicales et/ou de formation des candidats spécialistes, hormis les hôpitaux bénéficiant du B7A ;</a:t>
            </a:r>
            <a:endParaRPr lang="fr-BE" dirty="0"/>
          </a:p>
        </p:txBody>
      </p:sp>
      <p:sp>
        <p:nvSpPr>
          <p:cNvPr id="4" name="Espace réservé du numéro de diapositive 3">
            <a:extLst>
              <a:ext uri="{FF2B5EF4-FFF2-40B4-BE49-F238E27FC236}">
                <a16:creationId xmlns:a16="http://schemas.microsoft.com/office/drawing/2014/main" id="{581BA6E8-B7EA-4B24-A85B-6EFAABABA1B0}"/>
              </a:ext>
            </a:extLst>
          </p:cNvPr>
          <p:cNvSpPr>
            <a:spLocks noGrp="1"/>
          </p:cNvSpPr>
          <p:nvPr>
            <p:ph type="sldNum" sz="quarter" idx="4"/>
          </p:nvPr>
        </p:nvSpPr>
        <p:spPr/>
        <p:txBody>
          <a:bodyPr/>
          <a:lstStyle/>
          <a:p>
            <a:fld id="{B7B886DB-A2D9-4379-A7BE-E36474F7753C}" type="slidenum">
              <a:rPr lang="nl-BE" smtClean="0"/>
              <a:pPr/>
              <a:t>57</a:t>
            </a:fld>
            <a:endParaRPr lang="nl-BE" dirty="0"/>
          </a:p>
        </p:txBody>
      </p:sp>
    </p:spTree>
    <p:extLst>
      <p:ext uri="{BB962C8B-B14F-4D97-AF65-F5344CB8AC3E}">
        <p14:creationId xmlns:p14="http://schemas.microsoft.com/office/powerpoint/2010/main" val="31025153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7C2E2-0025-EBBD-8D48-BA2E234C56BB}"/>
              </a:ext>
            </a:extLst>
          </p:cNvPr>
          <p:cNvSpPr>
            <a:spLocks noGrp="1"/>
          </p:cNvSpPr>
          <p:nvPr>
            <p:ph type="ctrTitle"/>
          </p:nvPr>
        </p:nvSpPr>
        <p:spPr/>
        <p:txBody>
          <a:bodyPr/>
          <a:lstStyle/>
          <a:p>
            <a:r>
              <a:rPr lang="nl-BE" dirty="0"/>
              <a:t>Le BMF  … </a:t>
            </a:r>
            <a:r>
              <a:rPr lang="nl-BE" dirty="0" err="1"/>
              <a:t>assez</a:t>
            </a:r>
            <a:r>
              <a:rPr lang="nl-BE" dirty="0"/>
              <a:t> </a:t>
            </a:r>
            <a:r>
              <a:rPr lang="nl-BE" dirty="0" err="1"/>
              <a:t>simple</a:t>
            </a:r>
            <a:r>
              <a:rPr lang="nl-BE" dirty="0"/>
              <a:t> … sous </a:t>
            </a:r>
            <a:r>
              <a:rPr lang="nl-BE" dirty="0" err="1"/>
              <a:t>partie</a:t>
            </a:r>
            <a:r>
              <a:rPr lang="nl-BE" dirty="0"/>
              <a:t> B8</a:t>
            </a:r>
          </a:p>
        </p:txBody>
      </p:sp>
      <p:pic>
        <p:nvPicPr>
          <p:cNvPr id="17410" name="Picture 2" descr="Plaidoyer contre le respect des pauvres - La Libre">
            <a:extLst>
              <a:ext uri="{FF2B5EF4-FFF2-40B4-BE49-F238E27FC236}">
                <a16:creationId xmlns:a16="http://schemas.microsoft.com/office/drawing/2014/main" id="{4C6CEE73-DB51-AEE7-3B93-37DACF5A49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5388" y="3862388"/>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5324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327689-2F79-AF2C-9F37-0FBFC3E7DBED}"/>
              </a:ext>
            </a:extLst>
          </p:cNvPr>
          <p:cNvSpPr>
            <a:spLocks noGrp="1"/>
          </p:cNvSpPr>
          <p:nvPr>
            <p:ph type="title"/>
          </p:nvPr>
        </p:nvSpPr>
        <p:spPr/>
        <p:txBody>
          <a:bodyPr/>
          <a:lstStyle/>
          <a:p>
            <a:r>
              <a:rPr lang="fr-BE" dirty="0"/>
              <a:t>Sous partie B8</a:t>
            </a:r>
          </a:p>
        </p:txBody>
      </p:sp>
      <p:sp>
        <p:nvSpPr>
          <p:cNvPr id="3" name="Espace réservé du contenu 2">
            <a:extLst>
              <a:ext uri="{FF2B5EF4-FFF2-40B4-BE49-F238E27FC236}">
                <a16:creationId xmlns:a16="http://schemas.microsoft.com/office/drawing/2014/main" id="{84C7C303-14B9-E87C-23CF-A9EBE1FF8E50}"/>
              </a:ext>
            </a:extLst>
          </p:cNvPr>
          <p:cNvSpPr>
            <a:spLocks noGrp="1"/>
          </p:cNvSpPr>
          <p:nvPr>
            <p:ph idx="1"/>
          </p:nvPr>
        </p:nvSpPr>
        <p:spPr/>
        <p:txBody>
          <a:bodyPr>
            <a:normAutofit/>
          </a:bodyPr>
          <a:lstStyle/>
          <a:p>
            <a:r>
              <a:rPr lang="en-GB" sz="2400" dirty="0">
                <a:effectLst/>
              </a:rPr>
              <a:t>les </a:t>
            </a:r>
            <a:r>
              <a:rPr lang="en-GB" sz="2400" dirty="0" err="1">
                <a:effectLst/>
              </a:rPr>
              <a:t>coûts</a:t>
            </a:r>
            <a:r>
              <a:rPr lang="en-GB" sz="2400" dirty="0">
                <a:effectLst/>
              </a:rPr>
              <a:t> </a:t>
            </a:r>
            <a:r>
              <a:rPr lang="en-GB" sz="2400" dirty="0" err="1">
                <a:effectLst/>
              </a:rPr>
              <a:t>spécifiques</a:t>
            </a:r>
            <a:r>
              <a:rPr lang="en-GB" sz="2400" dirty="0">
                <a:effectLst/>
              </a:rPr>
              <a:t> </a:t>
            </a:r>
            <a:r>
              <a:rPr lang="en-GB" sz="2400" dirty="0" err="1">
                <a:effectLst/>
              </a:rPr>
              <a:t>générés</a:t>
            </a:r>
            <a:r>
              <a:rPr lang="en-GB" sz="2400" dirty="0">
                <a:effectLst/>
              </a:rPr>
              <a:t> par </a:t>
            </a:r>
            <a:r>
              <a:rPr lang="en-GB" sz="2400" dirty="0" err="1">
                <a:effectLst/>
              </a:rPr>
              <a:t>l’hôpital</a:t>
            </a:r>
            <a:r>
              <a:rPr lang="en-GB" sz="2400" dirty="0">
                <a:effectLst/>
              </a:rPr>
              <a:t> </a:t>
            </a:r>
            <a:r>
              <a:rPr lang="en-GB" sz="2400" dirty="0" err="1">
                <a:effectLst/>
              </a:rPr>
              <a:t>ayant</a:t>
            </a:r>
            <a:r>
              <a:rPr lang="en-GB" sz="2400" dirty="0">
                <a:effectLst/>
              </a:rPr>
              <a:t> un </a:t>
            </a:r>
            <a:r>
              <a:rPr lang="en-GB" sz="2400" dirty="0" err="1">
                <a:effectLst/>
              </a:rPr>
              <a:t>profil</a:t>
            </a:r>
            <a:r>
              <a:rPr lang="en-GB" sz="2400" dirty="0">
                <a:effectLst/>
              </a:rPr>
              <a:t> de patients très </a:t>
            </a:r>
            <a:r>
              <a:rPr lang="en-GB" sz="2400" dirty="0" err="1">
                <a:effectLst/>
              </a:rPr>
              <a:t>faible</a:t>
            </a:r>
            <a:r>
              <a:rPr lang="en-GB" sz="2400" dirty="0">
                <a:effectLst/>
              </a:rPr>
              <a:t> sur le plan socio-</a:t>
            </a:r>
            <a:r>
              <a:rPr lang="en-GB" sz="2400" dirty="0" err="1">
                <a:effectLst/>
              </a:rPr>
              <a:t>économique</a:t>
            </a:r>
            <a:r>
              <a:rPr lang="en-GB" sz="2400" dirty="0">
                <a:effectLst/>
              </a:rPr>
              <a:t>.</a:t>
            </a:r>
          </a:p>
          <a:p>
            <a:endParaRPr lang="en-GB" sz="2400" dirty="0"/>
          </a:p>
          <a:p>
            <a:pPr marL="0" indent="0">
              <a:buNone/>
            </a:pPr>
            <a:r>
              <a:rPr lang="en-GB" sz="2400" dirty="0"/>
              <a:t>=&gt; MAF (maximum à </a:t>
            </a:r>
            <a:r>
              <a:rPr lang="en-GB" sz="2400" dirty="0" err="1"/>
              <a:t>facturer</a:t>
            </a:r>
            <a:r>
              <a:rPr lang="en-GB" sz="2400" dirty="0"/>
              <a:t>)</a:t>
            </a:r>
          </a:p>
          <a:p>
            <a:pPr marL="0" indent="0">
              <a:buNone/>
            </a:pPr>
            <a:r>
              <a:rPr lang="en-GB" sz="2400" dirty="0"/>
              <a:t>=&gt; notion de sans domicile fixe</a:t>
            </a:r>
          </a:p>
          <a:p>
            <a:pPr marL="0" indent="0">
              <a:buNone/>
            </a:pPr>
            <a:r>
              <a:rPr lang="en-GB" sz="2400" dirty="0"/>
              <a:t>=&gt; </a:t>
            </a:r>
            <a:r>
              <a:rPr lang="en-GB" sz="2400" dirty="0" err="1"/>
              <a:t>indice</a:t>
            </a:r>
            <a:r>
              <a:rPr lang="en-GB" sz="2400" dirty="0"/>
              <a:t> de correction </a:t>
            </a:r>
            <a:r>
              <a:rPr lang="en-GB" sz="2400" dirty="0" err="1"/>
              <a:t>sociale</a:t>
            </a:r>
            <a:endParaRPr lang="en-GB" sz="2400" dirty="0"/>
          </a:p>
          <a:p>
            <a:pPr marL="0" indent="0">
              <a:buNone/>
            </a:pPr>
            <a:endParaRPr lang="fr-BE" sz="2400" dirty="0"/>
          </a:p>
        </p:txBody>
      </p:sp>
      <p:sp>
        <p:nvSpPr>
          <p:cNvPr id="4" name="Espace réservé du numéro de diapositive 3">
            <a:extLst>
              <a:ext uri="{FF2B5EF4-FFF2-40B4-BE49-F238E27FC236}">
                <a16:creationId xmlns:a16="http://schemas.microsoft.com/office/drawing/2014/main" id="{581BA6E8-B7EA-4B24-A85B-6EFAABABA1B0}"/>
              </a:ext>
            </a:extLst>
          </p:cNvPr>
          <p:cNvSpPr>
            <a:spLocks noGrp="1"/>
          </p:cNvSpPr>
          <p:nvPr>
            <p:ph type="sldNum" sz="quarter" idx="4"/>
          </p:nvPr>
        </p:nvSpPr>
        <p:spPr/>
        <p:txBody>
          <a:bodyPr/>
          <a:lstStyle/>
          <a:p>
            <a:fld id="{B7B886DB-A2D9-4379-A7BE-E36474F7753C}" type="slidenum">
              <a:rPr lang="nl-BE" smtClean="0"/>
              <a:pPr/>
              <a:t>59</a:t>
            </a:fld>
            <a:endParaRPr lang="nl-BE" dirty="0"/>
          </a:p>
        </p:txBody>
      </p:sp>
    </p:spTree>
    <p:extLst>
      <p:ext uri="{BB962C8B-B14F-4D97-AF65-F5344CB8AC3E}">
        <p14:creationId xmlns:p14="http://schemas.microsoft.com/office/powerpoint/2010/main" val="2344154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93991-A24B-CA6C-185F-946252501A54}"/>
              </a:ext>
            </a:extLst>
          </p:cNvPr>
          <p:cNvSpPr>
            <a:spLocks noGrp="1"/>
          </p:cNvSpPr>
          <p:nvPr>
            <p:ph type="title"/>
          </p:nvPr>
        </p:nvSpPr>
        <p:spPr/>
        <p:txBody>
          <a:bodyPr/>
          <a:lstStyle/>
          <a:p>
            <a:r>
              <a:rPr lang="nl-BE" dirty="0" err="1"/>
              <a:t>Coûts</a:t>
            </a:r>
            <a:endParaRPr lang="nl-BE" dirty="0"/>
          </a:p>
        </p:txBody>
      </p:sp>
      <p:sp>
        <p:nvSpPr>
          <p:cNvPr id="6" name="Espace réservé du contenu 5">
            <a:extLst>
              <a:ext uri="{FF2B5EF4-FFF2-40B4-BE49-F238E27FC236}">
                <a16:creationId xmlns:a16="http://schemas.microsoft.com/office/drawing/2014/main" id="{172CDA47-5F69-409A-5DED-135EA0095DD2}"/>
              </a:ext>
            </a:extLst>
          </p:cNvPr>
          <p:cNvSpPr>
            <a:spLocks noGrp="1"/>
          </p:cNvSpPr>
          <p:nvPr>
            <p:ph idx="1"/>
          </p:nvPr>
        </p:nvSpPr>
        <p:spPr/>
        <p:txBody>
          <a:bodyPr>
            <a:normAutofit fontScale="92500"/>
          </a:bodyPr>
          <a:lstStyle/>
          <a:p>
            <a:pPr marL="0" indent="0">
              <a:buNone/>
            </a:pPr>
            <a:endParaRPr lang="fr-BE" dirty="0"/>
          </a:p>
          <a:p>
            <a:r>
              <a:rPr lang="nl-NL" dirty="0" err="1"/>
              <a:t>Coûts</a:t>
            </a:r>
            <a:r>
              <a:rPr lang="nl-NL" dirty="0"/>
              <a:t> de </a:t>
            </a:r>
            <a:r>
              <a:rPr lang="nl-NL" dirty="0" err="1"/>
              <a:t>structures</a:t>
            </a:r>
            <a:r>
              <a:rPr lang="nl-NL" dirty="0"/>
              <a:t> (</a:t>
            </a:r>
            <a:r>
              <a:rPr lang="nl-NL" dirty="0" err="1"/>
              <a:t>bâtiments</a:t>
            </a:r>
            <a:r>
              <a:rPr lang="nl-NL" dirty="0"/>
              <a:t>)</a:t>
            </a:r>
          </a:p>
          <a:p>
            <a:r>
              <a:rPr lang="nl-NL" dirty="0" err="1"/>
              <a:t>Coûts</a:t>
            </a:r>
            <a:r>
              <a:rPr lang="nl-NL" dirty="0"/>
              <a:t> de matériel </a:t>
            </a:r>
            <a:r>
              <a:rPr lang="nl-NL" dirty="0" err="1"/>
              <a:t>médical</a:t>
            </a:r>
            <a:r>
              <a:rPr lang="nl-NL" dirty="0"/>
              <a:t> et non </a:t>
            </a:r>
            <a:r>
              <a:rPr lang="nl-NL" dirty="0" err="1"/>
              <a:t>médical</a:t>
            </a:r>
            <a:endParaRPr lang="nl-NL" dirty="0"/>
          </a:p>
          <a:p>
            <a:r>
              <a:rPr lang="nl-NL" dirty="0" err="1"/>
              <a:t>Coûts</a:t>
            </a:r>
            <a:r>
              <a:rPr lang="nl-NL" dirty="0"/>
              <a:t> de </a:t>
            </a:r>
            <a:r>
              <a:rPr lang="nl-NL" dirty="0" err="1"/>
              <a:t>personnel</a:t>
            </a:r>
            <a:endParaRPr lang="nl-NL" dirty="0"/>
          </a:p>
          <a:p>
            <a:r>
              <a:rPr lang="nl-NL" dirty="0" err="1"/>
              <a:t>Coûts</a:t>
            </a:r>
            <a:r>
              <a:rPr lang="nl-NL" dirty="0"/>
              <a:t> de </a:t>
            </a:r>
            <a:r>
              <a:rPr lang="nl-NL" dirty="0" err="1"/>
              <a:t>fonctionnement</a:t>
            </a:r>
            <a:endParaRPr lang="nl-NL" dirty="0"/>
          </a:p>
          <a:p>
            <a:r>
              <a:rPr lang="nl-NL" dirty="0" err="1"/>
              <a:t>Coûts</a:t>
            </a:r>
            <a:r>
              <a:rPr lang="nl-NL" dirty="0"/>
              <a:t> liés </a:t>
            </a:r>
            <a:r>
              <a:rPr lang="nl-NL" dirty="0" err="1"/>
              <a:t>aux</a:t>
            </a:r>
            <a:r>
              <a:rPr lang="nl-NL" dirty="0"/>
              <a:t> </a:t>
            </a:r>
            <a:r>
              <a:rPr lang="nl-NL" dirty="0" err="1"/>
              <a:t>obligations</a:t>
            </a:r>
            <a:r>
              <a:rPr lang="nl-NL" dirty="0"/>
              <a:t> </a:t>
            </a:r>
            <a:r>
              <a:rPr lang="nl-NL" dirty="0" err="1"/>
              <a:t>légales</a:t>
            </a:r>
            <a:endParaRPr lang="nl-NL" dirty="0"/>
          </a:p>
          <a:p>
            <a:r>
              <a:rPr lang="nl-NL" dirty="0" err="1"/>
              <a:t>Coûts</a:t>
            </a:r>
            <a:r>
              <a:rPr lang="nl-NL" dirty="0"/>
              <a:t> </a:t>
            </a:r>
            <a:r>
              <a:rPr lang="nl-NL" dirty="0" err="1"/>
              <a:t>spécifiques</a:t>
            </a:r>
            <a:r>
              <a:rPr lang="nl-NL" dirty="0"/>
              <a:t> liés à </a:t>
            </a:r>
            <a:r>
              <a:rPr lang="nl-NL" dirty="0" err="1"/>
              <a:t>certaines</a:t>
            </a:r>
            <a:r>
              <a:rPr lang="nl-NL" dirty="0"/>
              <a:t> </a:t>
            </a:r>
            <a:r>
              <a:rPr lang="nl-NL" dirty="0" err="1"/>
              <a:t>missions</a:t>
            </a:r>
            <a:r>
              <a:rPr lang="nl-NL" dirty="0"/>
              <a:t> (</a:t>
            </a:r>
            <a:r>
              <a:rPr lang="nl-NL" dirty="0" err="1"/>
              <a:t>enseignement</a:t>
            </a:r>
            <a:r>
              <a:rPr lang="nl-NL" dirty="0"/>
              <a:t>, …)</a:t>
            </a:r>
          </a:p>
          <a:p>
            <a:r>
              <a:rPr lang="nl-NL" dirty="0" err="1"/>
              <a:t>Innovations</a:t>
            </a:r>
            <a:endParaRPr lang="nl-NL" dirty="0"/>
          </a:p>
          <a:p>
            <a:r>
              <a:rPr lang="nl-NL" dirty="0"/>
              <a:t>….</a:t>
            </a:r>
            <a:endParaRPr lang="fr-BE" dirty="0"/>
          </a:p>
        </p:txBody>
      </p:sp>
      <p:sp>
        <p:nvSpPr>
          <p:cNvPr id="5" name="Slide Number Placeholder 4">
            <a:extLst>
              <a:ext uri="{FF2B5EF4-FFF2-40B4-BE49-F238E27FC236}">
                <a16:creationId xmlns:a16="http://schemas.microsoft.com/office/drawing/2014/main" id="{1780820E-F061-AFEB-900B-53108C24A07F}"/>
              </a:ext>
            </a:extLst>
          </p:cNvPr>
          <p:cNvSpPr>
            <a:spLocks noGrp="1"/>
          </p:cNvSpPr>
          <p:nvPr>
            <p:ph type="sldNum" sz="quarter" idx="4"/>
          </p:nvPr>
        </p:nvSpPr>
        <p:spPr/>
        <p:txBody>
          <a:bodyPr/>
          <a:lstStyle/>
          <a:p>
            <a:fld id="{B7B886DB-A2D9-4379-A7BE-E36474F7753C}" type="slidenum">
              <a:rPr lang="nl-BE" smtClean="0"/>
              <a:pPr/>
              <a:t>6</a:t>
            </a:fld>
            <a:endParaRPr lang="nl-BE" dirty="0"/>
          </a:p>
        </p:txBody>
      </p:sp>
    </p:spTree>
    <p:extLst>
      <p:ext uri="{BB962C8B-B14F-4D97-AF65-F5344CB8AC3E}">
        <p14:creationId xmlns:p14="http://schemas.microsoft.com/office/powerpoint/2010/main" val="41371965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7C2E2-0025-EBBD-8D48-BA2E234C56BB}"/>
              </a:ext>
            </a:extLst>
          </p:cNvPr>
          <p:cNvSpPr>
            <a:spLocks noGrp="1"/>
          </p:cNvSpPr>
          <p:nvPr>
            <p:ph type="ctrTitle"/>
          </p:nvPr>
        </p:nvSpPr>
        <p:spPr/>
        <p:txBody>
          <a:bodyPr/>
          <a:lstStyle/>
          <a:p>
            <a:r>
              <a:rPr lang="nl-BE" dirty="0"/>
              <a:t>Le BMF  … </a:t>
            </a:r>
            <a:r>
              <a:rPr lang="nl-BE" dirty="0" err="1"/>
              <a:t>assez</a:t>
            </a:r>
            <a:r>
              <a:rPr lang="nl-BE" dirty="0"/>
              <a:t> </a:t>
            </a:r>
            <a:r>
              <a:rPr lang="nl-BE" dirty="0" err="1"/>
              <a:t>simple</a:t>
            </a:r>
            <a:r>
              <a:rPr lang="nl-BE" dirty="0"/>
              <a:t> … sous </a:t>
            </a:r>
            <a:r>
              <a:rPr lang="nl-BE" dirty="0" err="1"/>
              <a:t>partie</a:t>
            </a:r>
            <a:r>
              <a:rPr lang="nl-BE" dirty="0"/>
              <a:t> B9</a:t>
            </a:r>
          </a:p>
        </p:txBody>
      </p:sp>
      <p:pic>
        <p:nvPicPr>
          <p:cNvPr id="16386" name="Picture 2" descr="L'œil de Gueddar. Les infirmiers demandent justice et équité | le360.ma">
            <a:extLst>
              <a:ext uri="{FF2B5EF4-FFF2-40B4-BE49-F238E27FC236}">
                <a16:creationId xmlns:a16="http://schemas.microsoft.com/office/drawing/2014/main" id="{52058A74-BAF3-57C0-142B-60FB8D377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626" y="3800752"/>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Mouvement de grève : Infirmiers &amp; Infirmières - Blog de ~ Téo">
            <a:extLst>
              <a:ext uri="{FF2B5EF4-FFF2-40B4-BE49-F238E27FC236}">
                <a16:creationId xmlns:a16="http://schemas.microsoft.com/office/drawing/2014/main" id="{4BBDAD8C-B6F4-1EF5-A92E-58A8F15E3D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810152"/>
            <a:ext cx="2571750"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0901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DADF61-AB12-FE1C-C3A3-B2573A48BA2C}"/>
              </a:ext>
            </a:extLst>
          </p:cNvPr>
          <p:cNvSpPr>
            <a:spLocks noGrp="1"/>
          </p:cNvSpPr>
          <p:nvPr>
            <p:ph type="title"/>
          </p:nvPr>
        </p:nvSpPr>
        <p:spPr/>
        <p:txBody>
          <a:bodyPr/>
          <a:lstStyle/>
          <a:p>
            <a:r>
              <a:rPr lang="fr-BE" dirty="0"/>
              <a:t>Sous Partie B9</a:t>
            </a:r>
          </a:p>
        </p:txBody>
      </p:sp>
      <p:sp>
        <p:nvSpPr>
          <p:cNvPr id="3" name="Espace réservé du contenu 2">
            <a:extLst>
              <a:ext uri="{FF2B5EF4-FFF2-40B4-BE49-F238E27FC236}">
                <a16:creationId xmlns:a16="http://schemas.microsoft.com/office/drawing/2014/main" id="{8FC93495-772A-A90F-032B-335500C8D79F}"/>
              </a:ext>
            </a:extLst>
          </p:cNvPr>
          <p:cNvSpPr>
            <a:spLocks noGrp="1"/>
          </p:cNvSpPr>
          <p:nvPr>
            <p:ph idx="1"/>
          </p:nvPr>
        </p:nvSpPr>
        <p:spPr/>
        <p:txBody>
          <a:bodyPr>
            <a:normAutofit fontScale="85000" lnSpcReduction="20000"/>
          </a:bodyPr>
          <a:lstStyle/>
          <a:p>
            <a:r>
              <a:rPr lang="fr-BE" dirty="0">
                <a:solidFill>
                  <a:schemeClr val="bg2">
                    <a:lumMod val="25000"/>
                  </a:schemeClr>
                </a:solidFill>
              </a:rPr>
              <a:t>Les accords sociaux</a:t>
            </a:r>
          </a:p>
          <a:p>
            <a:pPr marL="0" indent="0">
              <a:buNone/>
            </a:pPr>
            <a:r>
              <a:rPr lang="fr-BE" dirty="0">
                <a:effectLst/>
              </a:rPr>
              <a:t>les coûts découlant des avantages particuliers prévus dans l'Accord relatif aux secteurs fédéraux de la santé du 26 avril 2005 conclu entre le gouvernement fédéral et les organisations représentatives du secteur privé non marchand et dans le protocole n° 148/2 du Comité commun à l’ensemble des services publics des 29 juin 2005, 5 juillet 2005 et 18 juillet 2005. </a:t>
            </a:r>
          </a:p>
          <a:p>
            <a:pPr marL="0" indent="0">
              <a:buNone/>
            </a:pPr>
            <a:endParaRPr lang="fr-BE" dirty="0">
              <a:solidFill>
                <a:schemeClr val="bg2">
                  <a:lumMod val="25000"/>
                </a:schemeClr>
              </a:solidFill>
            </a:endParaRPr>
          </a:p>
          <a:p>
            <a:r>
              <a:rPr lang="fr-BE" dirty="0">
                <a:solidFill>
                  <a:schemeClr val="bg2">
                    <a:lumMod val="25000"/>
                  </a:schemeClr>
                </a:solidFill>
              </a:rPr>
              <a:t>Le Fond Blouse Blanche</a:t>
            </a:r>
          </a:p>
          <a:p>
            <a:pPr marL="0" indent="0">
              <a:buNone/>
            </a:pPr>
            <a:r>
              <a:rPr lang="fr-BE" b="0" i="0" dirty="0">
                <a:solidFill>
                  <a:schemeClr val="bg2">
                    <a:lumMod val="25000"/>
                  </a:schemeClr>
                </a:solidFill>
                <a:effectLst/>
              </a:rPr>
              <a:t>Le </a:t>
            </a:r>
            <a:r>
              <a:rPr lang="fr-BE" b="1" i="0" dirty="0">
                <a:solidFill>
                  <a:schemeClr val="bg2">
                    <a:lumMod val="25000"/>
                  </a:schemeClr>
                </a:solidFill>
                <a:effectLst/>
              </a:rPr>
              <a:t>Fonds Blouses blanches</a:t>
            </a:r>
            <a:r>
              <a:rPr lang="fr-BE" b="0" i="0" dirty="0">
                <a:solidFill>
                  <a:schemeClr val="bg2">
                    <a:lumMod val="25000"/>
                  </a:schemeClr>
                </a:solidFill>
                <a:effectLst/>
              </a:rPr>
              <a:t> est couvert par la sous-partie B9 du BMF. Il vise à améliorer l’emploi et la formation du personnel infirmier ainsi que du personnel de soutien. Il est ainsi possible d’accroître le temps effectif consacré aux soins prodigués au chevet des patients. En janvier 2023, </a:t>
            </a:r>
            <a:r>
              <a:rPr lang="fr-BE" b="1" i="0" dirty="0">
                <a:solidFill>
                  <a:schemeClr val="bg2">
                    <a:lumMod val="25000"/>
                  </a:schemeClr>
                </a:solidFill>
                <a:effectLst/>
              </a:rPr>
              <a:t>336 millions €</a:t>
            </a:r>
            <a:r>
              <a:rPr lang="fr-BE" b="0" i="0" dirty="0">
                <a:solidFill>
                  <a:schemeClr val="bg2">
                    <a:lumMod val="25000"/>
                  </a:schemeClr>
                </a:solidFill>
                <a:effectLst/>
              </a:rPr>
              <a:t> ont été alloués aux hôpitaux généraux.</a:t>
            </a:r>
            <a:endParaRPr lang="fr-BE" dirty="0">
              <a:solidFill>
                <a:schemeClr val="bg2">
                  <a:lumMod val="25000"/>
                </a:schemeClr>
              </a:solidFill>
            </a:endParaRPr>
          </a:p>
        </p:txBody>
      </p:sp>
      <p:sp>
        <p:nvSpPr>
          <p:cNvPr id="4" name="Espace réservé du numéro de diapositive 3">
            <a:extLst>
              <a:ext uri="{FF2B5EF4-FFF2-40B4-BE49-F238E27FC236}">
                <a16:creationId xmlns:a16="http://schemas.microsoft.com/office/drawing/2014/main" id="{1BB9DC49-E756-5519-A087-3518BAC51DA5}"/>
              </a:ext>
            </a:extLst>
          </p:cNvPr>
          <p:cNvSpPr>
            <a:spLocks noGrp="1"/>
          </p:cNvSpPr>
          <p:nvPr>
            <p:ph type="sldNum" sz="quarter" idx="4"/>
          </p:nvPr>
        </p:nvSpPr>
        <p:spPr/>
        <p:txBody>
          <a:bodyPr/>
          <a:lstStyle/>
          <a:p>
            <a:fld id="{B7B886DB-A2D9-4379-A7BE-E36474F7753C}" type="slidenum">
              <a:rPr lang="nl-BE" smtClean="0"/>
              <a:pPr/>
              <a:t>61</a:t>
            </a:fld>
            <a:endParaRPr lang="nl-BE" dirty="0"/>
          </a:p>
        </p:txBody>
      </p:sp>
    </p:spTree>
    <p:extLst>
      <p:ext uri="{BB962C8B-B14F-4D97-AF65-F5344CB8AC3E}">
        <p14:creationId xmlns:p14="http://schemas.microsoft.com/office/powerpoint/2010/main" val="27647489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7C2E2-0025-EBBD-8D48-BA2E234C56BB}"/>
              </a:ext>
            </a:extLst>
          </p:cNvPr>
          <p:cNvSpPr>
            <a:spLocks noGrp="1"/>
          </p:cNvSpPr>
          <p:nvPr>
            <p:ph type="ctrTitle"/>
          </p:nvPr>
        </p:nvSpPr>
        <p:spPr/>
        <p:txBody>
          <a:bodyPr/>
          <a:lstStyle/>
          <a:p>
            <a:r>
              <a:rPr lang="nl-BE" dirty="0"/>
              <a:t>Le BMF  … </a:t>
            </a:r>
            <a:r>
              <a:rPr lang="nl-BE" dirty="0" err="1"/>
              <a:t>assez</a:t>
            </a:r>
            <a:r>
              <a:rPr lang="nl-BE" dirty="0"/>
              <a:t> </a:t>
            </a:r>
            <a:r>
              <a:rPr lang="nl-BE" dirty="0" err="1"/>
              <a:t>simple</a:t>
            </a:r>
            <a:r>
              <a:rPr lang="nl-BE" dirty="0"/>
              <a:t> … sous </a:t>
            </a:r>
            <a:r>
              <a:rPr lang="nl-BE" dirty="0" err="1"/>
              <a:t>partie</a:t>
            </a:r>
            <a:r>
              <a:rPr lang="nl-BE" dirty="0"/>
              <a:t>  C2</a:t>
            </a:r>
          </a:p>
        </p:txBody>
      </p:sp>
      <p:pic>
        <p:nvPicPr>
          <p:cNvPr id="15362" name="Picture 2" descr="Économiser De L'argent Pièce à Main Croissance Financière Style De Dessin  D'illustration Vectorielle Illustration de Vecteur - Illustration du argent,  doigt: 159352065">
            <a:extLst>
              <a:ext uri="{FF2B5EF4-FFF2-40B4-BE49-F238E27FC236}">
                <a16:creationId xmlns:a16="http://schemas.microsoft.com/office/drawing/2014/main" id="{97A40672-F0D4-B3FE-8947-B82ADA18A6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7711" y="3429000"/>
            <a:ext cx="207645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964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327689-2F79-AF2C-9F37-0FBFC3E7DBED}"/>
              </a:ext>
            </a:extLst>
          </p:cNvPr>
          <p:cNvSpPr>
            <a:spLocks noGrp="1"/>
          </p:cNvSpPr>
          <p:nvPr>
            <p:ph type="title"/>
          </p:nvPr>
        </p:nvSpPr>
        <p:spPr/>
        <p:txBody>
          <a:bodyPr/>
          <a:lstStyle/>
          <a:p>
            <a:r>
              <a:rPr lang="fr-BE" dirty="0"/>
              <a:t>Sous partie C2</a:t>
            </a:r>
          </a:p>
        </p:txBody>
      </p:sp>
      <p:sp>
        <p:nvSpPr>
          <p:cNvPr id="3" name="Espace réservé du contenu 2">
            <a:extLst>
              <a:ext uri="{FF2B5EF4-FFF2-40B4-BE49-F238E27FC236}">
                <a16:creationId xmlns:a16="http://schemas.microsoft.com/office/drawing/2014/main" id="{84C7C303-14B9-E87C-23CF-A9EBE1FF8E50}"/>
              </a:ext>
            </a:extLst>
          </p:cNvPr>
          <p:cNvSpPr>
            <a:spLocks noGrp="1"/>
          </p:cNvSpPr>
          <p:nvPr>
            <p:ph idx="1"/>
          </p:nvPr>
        </p:nvSpPr>
        <p:spPr/>
        <p:txBody>
          <a:bodyPr/>
          <a:lstStyle/>
          <a:p>
            <a:r>
              <a:rPr lang="fr-BE" dirty="0"/>
              <a:t>Notions de « rattrapages »</a:t>
            </a:r>
          </a:p>
          <a:p>
            <a:pPr marL="0" indent="0">
              <a:buNone/>
            </a:pPr>
            <a:r>
              <a:rPr lang="fr-BE" dirty="0"/>
              <a:t>=&gt; sur base de l’article 92 de l’AR du 25 avril 2002</a:t>
            </a:r>
          </a:p>
          <a:p>
            <a:pPr marL="0" indent="0">
              <a:buNone/>
            </a:pPr>
            <a:r>
              <a:rPr lang="fr-BE" dirty="0"/>
              <a:t>=&gt; les corrections</a:t>
            </a:r>
          </a:p>
          <a:p>
            <a:pPr marL="0" indent="0">
              <a:buNone/>
            </a:pPr>
            <a:r>
              <a:rPr lang="fr-BE" dirty="0"/>
              <a:t>=&gt; les mesures avec effets au 1</a:t>
            </a:r>
            <a:r>
              <a:rPr lang="fr-BE" baseline="30000" dirty="0"/>
              <a:t>er</a:t>
            </a:r>
            <a:r>
              <a:rPr lang="fr-BE" dirty="0"/>
              <a:t> janvier</a:t>
            </a:r>
          </a:p>
          <a:p>
            <a:pPr marL="0" indent="0">
              <a:buNone/>
            </a:pPr>
            <a:r>
              <a:rPr lang="fr-BE" dirty="0"/>
              <a:t>…</a:t>
            </a:r>
          </a:p>
        </p:txBody>
      </p:sp>
      <p:sp>
        <p:nvSpPr>
          <p:cNvPr id="4" name="Espace réservé du numéro de diapositive 3">
            <a:extLst>
              <a:ext uri="{FF2B5EF4-FFF2-40B4-BE49-F238E27FC236}">
                <a16:creationId xmlns:a16="http://schemas.microsoft.com/office/drawing/2014/main" id="{581BA6E8-B7EA-4B24-A85B-6EFAABABA1B0}"/>
              </a:ext>
            </a:extLst>
          </p:cNvPr>
          <p:cNvSpPr>
            <a:spLocks noGrp="1"/>
          </p:cNvSpPr>
          <p:nvPr>
            <p:ph type="sldNum" sz="quarter" idx="4"/>
          </p:nvPr>
        </p:nvSpPr>
        <p:spPr/>
        <p:txBody>
          <a:bodyPr/>
          <a:lstStyle/>
          <a:p>
            <a:fld id="{B7B886DB-A2D9-4379-A7BE-E36474F7753C}" type="slidenum">
              <a:rPr lang="nl-BE" smtClean="0"/>
              <a:pPr/>
              <a:t>63</a:t>
            </a:fld>
            <a:endParaRPr lang="nl-BE" dirty="0"/>
          </a:p>
        </p:txBody>
      </p:sp>
    </p:spTree>
    <p:extLst>
      <p:ext uri="{BB962C8B-B14F-4D97-AF65-F5344CB8AC3E}">
        <p14:creationId xmlns:p14="http://schemas.microsoft.com/office/powerpoint/2010/main" val="30971412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65D75194-8D8D-2D36-5D27-30B71838746E}"/>
              </a:ext>
            </a:extLst>
          </p:cNvPr>
          <p:cNvSpPr>
            <a:spLocks noGrp="1"/>
          </p:cNvSpPr>
          <p:nvPr>
            <p:ph type="subTitle" idx="1"/>
          </p:nvPr>
        </p:nvSpPr>
        <p:spPr>
          <a:xfrm>
            <a:off x="1209166" y="1886546"/>
            <a:ext cx="9144000" cy="3324645"/>
          </a:xfrm>
        </p:spPr>
        <p:txBody>
          <a:bodyPr>
            <a:normAutofit/>
          </a:bodyPr>
          <a:lstStyle/>
          <a:p>
            <a:pPr algn="l">
              <a:buFont typeface="Arial" panose="020B0604020202020204" pitchFamily="34" charset="0"/>
              <a:buChar char="•"/>
            </a:pPr>
            <a:endParaRPr lang="fr-BE" b="0" dirty="0">
              <a:solidFill>
                <a:srgbClr val="09181B"/>
              </a:solidFill>
            </a:endParaRPr>
          </a:p>
          <a:p>
            <a:pPr algn="l">
              <a:buFont typeface="Arial" panose="020B0604020202020204" pitchFamily="34" charset="0"/>
              <a:buChar char="•"/>
            </a:pPr>
            <a:endParaRPr lang="fr-BE" b="0" i="0" dirty="0">
              <a:solidFill>
                <a:srgbClr val="09181B"/>
              </a:solidFill>
              <a:effectLst/>
              <a:latin typeface="Open Sans" pitchFamily="2" charset="0"/>
            </a:endParaRPr>
          </a:p>
          <a:p>
            <a:endParaRPr lang="nl-BE" dirty="0"/>
          </a:p>
        </p:txBody>
      </p:sp>
      <p:sp>
        <p:nvSpPr>
          <p:cNvPr id="2" name="Title 1">
            <a:extLst>
              <a:ext uri="{FF2B5EF4-FFF2-40B4-BE49-F238E27FC236}">
                <a16:creationId xmlns:a16="http://schemas.microsoft.com/office/drawing/2014/main" id="{51C7C2E2-0025-EBBD-8D48-BA2E234C56BB}"/>
              </a:ext>
            </a:extLst>
          </p:cNvPr>
          <p:cNvSpPr>
            <a:spLocks noGrp="1"/>
          </p:cNvSpPr>
          <p:nvPr>
            <p:ph type="ctrTitle"/>
          </p:nvPr>
        </p:nvSpPr>
        <p:spPr/>
        <p:txBody>
          <a:bodyPr/>
          <a:lstStyle/>
          <a:p>
            <a:r>
              <a:rPr lang="nl-BE" dirty="0"/>
              <a:t>Les </a:t>
            </a:r>
            <a:r>
              <a:rPr lang="nl-BE" dirty="0" err="1"/>
              <a:t>patients</a:t>
            </a:r>
            <a:endParaRPr lang="nl-BE" dirty="0"/>
          </a:p>
        </p:txBody>
      </p:sp>
    </p:spTree>
    <p:extLst>
      <p:ext uri="{BB962C8B-B14F-4D97-AF65-F5344CB8AC3E}">
        <p14:creationId xmlns:p14="http://schemas.microsoft.com/office/powerpoint/2010/main" val="33597964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1E52FED4-2F3D-B79A-E7BC-57E3BE758355}"/>
              </a:ext>
            </a:extLst>
          </p:cNvPr>
          <p:cNvSpPr>
            <a:spLocks noGrp="1"/>
          </p:cNvSpPr>
          <p:nvPr>
            <p:ph type="title"/>
          </p:nvPr>
        </p:nvSpPr>
        <p:spPr/>
        <p:txBody>
          <a:bodyPr>
            <a:normAutofit/>
          </a:bodyPr>
          <a:lstStyle/>
          <a:p>
            <a:r>
              <a:rPr lang="fr-BE" dirty="0"/>
              <a:t>Au centre des soins …. Les patients</a:t>
            </a:r>
          </a:p>
        </p:txBody>
      </p:sp>
      <p:sp>
        <p:nvSpPr>
          <p:cNvPr id="2" name="Espace réservé du contenu 1">
            <a:extLst>
              <a:ext uri="{FF2B5EF4-FFF2-40B4-BE49-F238E27FC236}">
                <a16:creationId xmlns:a16="http://schemas.microsoft.com/office/drawing/2014/main" id="{7F2E2E38-EF51-9962-F84C-A2608C699FD8}"/>
              </a:ext>
            </a:extLst>
          </p:cNvPr>
          <p:cNvSpPr>
            <a:spLocks noGrp="1"/>
          </p:cNvSpPr>
          <p:nvPr>
            <p:ph idx="1"/>
          </p:nvPr>
        </p:nvSpPr>
        <p:spPr/>
        <p:txBody>
          <a:bodyPr>
            <a:normAutofit fontScale="70000" lnSpcReduction="20000"/>
          </a:bodyPr>
          <a:lstStyle/>
          <a:p>
            <a:r>
              <a:rPr lang="fr-BE" dirty="0">
                <a:latin typeface="+mn-lt"/>
              </a:rPr>
              <a:t>Ticket-modérateurs</a:t>
            </a:r>
          </a:p>
          <a:p>
            <a:pPr marL="0" indent="0">
              <a:buNone/>
            </a:pPr>
            <a:r>
              <a:rPr lang="fr-BE" dirty="0">
                <a:latin typeface="+mn-lt"/>
              </a:rPr>
              <a:t>=&gt; les différents statuts : bénéficiaires, BIM (intervention majorée)</a:t>
            </a:r>
          </a:p>
          <a:p>
            <a:pPr marL="0" indent="0">
              <a:buNone/>
            </a:pPr>
            <a:endParaRPr lang="fr-BE" dirty="0">
              <a:latin typeface="+mn-lt"/>
            </a:endParaRPr>
          </a:p>
          <a:p>
            <a:r>
              <a:rPr lang="fr-BE" dirty="0">
                <a:latin typeface="+mn-lt"/>
              </a:rPr>
              <a:t>Médicaments non remboursables</a:t>
            </a:r>
          </a:p>
          <a:p>
            <a:pPr marL="0" indent="0">
              <a:buNone/>
            </a:pPr>
            <a:endParaRPr lang="fr-BE" dirty="0">
              <a:latin typeface="+mn-lt"/>
            </a:endParaRPr>
          </a:p>
          <a:p>
            <a:r>
              <a:rPr lang="fr-BE" dirty="0">
                <a:latin typeface="+mn-lt"/>
              </a:rPr>
              <a:t>Suppléments de chambre</a:t>
            </a:r>
          </a:p>
          <a:p>
            <a:pPr marL="0" indent="0">
              <a:buNone/>
            </a:pPr>
            <a:r>
              <a:rPr lang="fr-BE" dirty="0">
                <a:latin typeface="+mn-lt"/>
              </a:rPr>
              <a:t>=&gt; et autres recettes : parking, cafétaria, …</a:t>
            </a:r>
          </a:p>
          <a:p>
            <a:pPr marL="0" indent="0">
              <a:buNone/>
            </a:pPr>
            <a:endParaRPr lang="fr-BE" dirty="0">
              <a:latin typeface="+mn-lt"/>
            </a:endParaRPr>
          </a:p>
          <a:p>
            <a:r>
              <a:rPr lang="fr-BE" dirty="0">
                <a:latin typeface="+mn-lt"/>
              </a:rPr>
              <a:t>Suppléments d’honoraires</a:t>
            </a:r>
          </a:p>
          <a:p>
            <a:pPr marL="0" indent="0">
              <a:buNone/>
            </a:pPr>
            <a:r>
              <a:rPr lang="fr-BE" dirty="0">
                <a:latin typeface="+mn-lt"/>
              </a:rPr>
              <a:t>=&gt; en chambre individuelle </a:t>
            </a:r>
          </a:p>
          <a:p>
            <a:pPr marL="0" indent="0">
              <a:buNone/>
            </a:pPr>
            <a:r>
              <a:rPr lang="fr-BE" dirty="0">
                <a:latin typeface="+mn-lt"/>
              </a:rPr>
              <a:t>=&gt; </a:t>
            </a:r>
            <a:r>
              <a:rPr lang="fr-BE" sz="2800" dirty="0">
                <a:effectLst/>
                <a:latin typeface="+mn-lt"/>
                <a:ea typeface="Times New Roman" panose="02020603050405020304" pitchFamily="18" charset="0"/>
              </a:rPr>
              <a:t>aucun supplément ne pourra vous être réclamé si votre séjour dans une chambre particulière résulte d’une nécessité médicale ou de l’indisponibilité d’un autre type de chambre</a:t>
            </a:r>
            <a:endParaRPr lang="fr-BE" dirty="0">
              <a:latin typeface="+mn-lt"/>
            </a:endParaRPr>
          </a:p>
          <a:p>
            <a:endParaRPr lang="fr-BE" dirty="0"/>
          </a:p>
          <a:p>
            <a:endParaRPr lang="fr-BE" dirty="0"/>
          </a:p>
          <a:p>
            <a:endParaRPr lang="fr-BE" dirty="0"/>
          </a:p>
          <a:p>
            <a:pPr marL="0" indent="0">
              <a:buNone/>
            </a:pPr>
            <a:endParaRPr lang="fr-BE" dirty="0"/>
          </a:p>
        </p:txBody>
      </p:sp>
      <p:sp>
        <p:nvSpPr>
          <p:cNvPr id="5" name="Espace réservé du numéro de diapositive 4">
            <a:extLst>
              <a:ext uri="{FF2B5EF4-FFF2-40B4-BE49-F238E27FC236}">
                <a16:creationId xmlns:a16="http://schemas.microsoft.com/office/drawing/2014/main" id="{4ABF9B63-776D-CD4A-B977-36DD28D9BCA5}"/>
              </a:ext>
            </a:extLst>
          </p:cNvPr>
          <p:cNvSpPr>
            <a:spLocks noGrp="1"/>
          </p:cNvSpPr>
          <p:nvPr>
            <p:ph type="sldNum" sz="quarter" idx="4"/>
          </p:nvPr>
        </p:nvSpPr>
        <p:spPr/>
        <p:txBody>
          <a:bodyPr/>
          <a:lstStyle/>
          <a:p>
            <a:fld id="{B7B886DB-A2D9-4379-A7BE-E36474F7753C}" type="slidenum">
              <a:rPr lang="nl-BE" smtClean="0"/>
              <a:pPr/>
              <a:t>65</a:t>
            </a:fld>
            <a:endParaRPr lang="nl-BE" dirty="0"/>
          </a:p>
        </p:txBody>
      </p:sp>
    </p:spTree>
    <p:extLst>
      <p:ext uri="{BB962C8B-B14F-4D97-AF65-F5344CB8AC3E}">
        <p14:creationId xmlns:p14="http://schemas.microsoft.com/office/powerpoint/2010/main" val="42129778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65D75194-8D8D-2D36-5D27-30B71838746E}"/>
              </a:ext>
            </a:extLst>
          </p:cNvPr>
          <p:cNvSpPr>
            <a:spLocks noGrp="1"/>
          </p:cNvSpPr>
          <p:nvPr>
            <p:ph type="subTitle" idx="1"/>
          </p:nvPr>
        </p:nvSpPr>
        <p:spPr>
          <a:xfrm>
            <a:off x="1209166" y="1886546"/>
            <a:ext cx="9144000" cy="3324645"/>
          </a:xfrm>
        </p:spPr>
        <p:txBody>
          <a:bodyPr>
            <a:normAutofit/>
          </a:bodyPr>
          <a:lstStyle/>
          <a:p>
            <a:pPr algn="l">
              <a:buFont typeface="Arial" panose="020B0604020202020204" pitchFamily="34" charset="0"/>
              <a:buChar char="•"/>
            </a:pPr>
            <a:endParaRPr lang="fr-BE" b="0" dirty="0">
              <a:solidFill>
                <a:srgbClr val="09181B"/>
              </a:solidFill>
            </a:endParaRPr>
          </a:p>
          <a:p>
            <a:pPr algn="l">
              <a:buFont typeface="Arial" panose="020B0604020202020204" pitchFamily="34" charset="0"/>
              <a:buChar char="•"/>
            </a:pPr>
            <a:endParaRPr lang="fr-BE" b="0" i="0" dirty="0">
              <a:solidFill>
                <a:srgbClr val="09181B"/>
              </a:solidFill>
              <a:effectLst/>
              <a:latin typeface="Open Sans" pitchFamily="2" charset="0"/>
            </a:endParaRPr>
          </a:p>
          <a:p>
            <a:endParaRPr lang="nl-BE" dirty="0"/>
          </a:p>
        </p:txBody>
      </p:sp>
      <p:sp>
        <p:nvSpPr>
          <p:cNvPr id="2" name="Title 1">
            <a:extLst>
              <a:ext uri="{FF2B5EF4-FFF2-40B4-BE49-F238E27FC236}">
                <a16:creationId xmlns:a16="http://schemas.microsoft.com/office/drawing/2014/main" id="{51C7C2E2-0025-EBBD-8D48-BA2E234C56BB}"/>
              </a:ext>
            </a:extLst>
          </p:cNvPr>
          <p:cNvSpPr>
            <a:spLocks noGrp="1"/>
          </p:cNvSpPr>
          <p:nvPr>
            <p:ph type="ctrTitle"/>
          </p:nvPr>
        </p:nvSpPr>
        <p:spPr/>
        <p:txBody>
          <a:bodyPr/>
          <a:lstStyle/>
          <a:p>
            <a:r>
              <a:rPr lang="nl-BE" dirty="0"/>
              <a:t>Les </a:t>
            </a:r>
            <a:r>
              <a:rPr lang="nl-BE" dirty="0" err="1"/>
              <a:t>perspectives</a:t>
            </a:r>
            <a:r>
              <a:rPr lang="nl-BE" dirty="0"/>
              <a:t> ?</a:t>
            </a:r>
          </a:p>
        </p:txBody>
      </p:sp>
    </p:spTree>
    <p:extLst>
      <p:ext uri="{BB962C8B-B14F-4D97-AF65-F5344CB8AC3E}">
        <p14:creationId xmlns:p14="http://schemas.microsoft.com/office/powerpoint/2010/main" val="31837441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C976F3-3DB9-7C65-3243-5DA817CD9163}"/>
              </a:ext>
            </a:extLst>
          </p:cNvPr>
          <p:cNvSpPr>
            <a:spLocks noGrp="1"/>
          </p:cNvSpPr>
          <p:nvPr>
            <p:ph type="title"/>
          </p:nvPr>
        </p:nvSpPr>
        <p:spPr/>
        <p:txBody>
          <a:bodyPr/>
          <a:lstStyle/>
          <a:p>
            <a:r>
              <a:rPr lang="fr-BE" dirty="0"/>
              <a:t>Les limites et les évolutions attendues du système</a:t>
            </a:r>
          </a:p>
        </p:txBody>
      </p:sp>
      <p:sp>
        <p:nvSpPr>
          <p:cNvPr id="3" name="Espace réservé du contenu 2">
            <a:extLst>
              <a:ext uri="{FF2B5EF4-FFF2-40B4-BE49-F238E27FC236}">
                <a16:creationId xmlns:a16="http://schemas.microsoft.com/office/drawing/2014/main" id="{1197ED4E-D754-D741-EDCE-7AD8138C122E}"/>
              </a:ext>
            </a:extLst>
          </p:cNvPr>
          <p:cNvSpPr>
            <a:spLocks noGrp="1"/>
          </p:cNvSpPr>
          <p:nvPr>
            <p:ph idx="1"/>
          </p:nvPr>
        </p:nvSpPr>
        <p:spPr/>
        <p:txBody>
          <a:bodyPr>
            <a:normAutofit fontScale="92500"/>
          </a:bodyPr>
          <a:lstStyle/>
          <a:p>
            <a:pPr algn="just">
              <a:lnSpc>
                <a:spcPct val="115000"/>
              </a:lnSpc>
              <a:tabLst>
                <a:tab pos="-1524000" algn="l"/>
                <a:tab pos="-1066800" algn="l"/>
                <a:tab pos="-762000" algn="l"/>
                <a:tab pos="-381000" algn="l"/>
                <a:tab pos="228600" algn="l"/>
                <a:tab pos="266700" algn="l"/>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 pos="5334000" algn="l"/>
                <a:tab pos="5715000" algn="l"/>
                <a:tab pos="6248400" algn="l"/>
                <a:tab pos="6705600" algn="l"/>
              </a:tabLst>
            </a:pPr>
            <a:r>
              <a:rPr lang="fr-FR" sz="2000" b="1" i="1" dirty="0">
                <a:effectLst/>
              </a:rPr>
              <a:t>Critiques du système</a:t>
            </a:r>
          </a:p>
          <a:p>
            <a:pPr marL="0" indent="0" algn="just">
              <a:lnSpc>
                <a:spcPct val="115000"/>
              </a:lnSpc>
              <a:buNone/>
              <a:tabLst>
                <a:tab pos="-1524000" algn="l"/>
                <a:tab pos="-1066800" algn="l"/>
                <a:tab pos="-762000" algn="l"/>
                <a:tab pos="-381000" algn="l"/>
                <a:tab pos="228600" algn="l"/>
                <a:tab pos="266700" algn="l"/>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 pos="5334000" algn="l"/>
                <a:tab pos="5715000" algn="l"/>
                <a:tab pos="6248400" algn="l"/>
                <a:tab pos="6705600" algn="l"/>
              </a:tabLst>
            </a:pPr>
            <a:r>
              <a:rPr lang="fr-FR" sz="2000" dirty="0">
                <a:effectLst/>
              </a:rPr>
              <a:t>- le système est complexe, conséquence d’une recherche toujours plus grande d’équité</a:t>
            </a:r>
          </a:p>
          <a:p>
            <a:pPr marL="0" indent="0" algn="just">
              <a:lnSpc>
                <a:spcPct val="115000"/>
              </a:lnSpc>
              <a:buNone/>
              <a:tabLst>
                <a:tab pos="-1524000" algn="l"/>
                <a:tab pos="-1066800" algn="l"/>
                <a:tab pos="-762000" algn="l"/>
                <a:tab pos="-381000" algn="l"/>
                <a:tab pos="228600" algn="l"/>
                <a:tab pos="266700" algn="l"/>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 pos="5334000" algn="l"/>
                <a:tab pos="5715000" algn="l"/>
                <a:tab pos="6248400" algn="l"/>
                <a:tab pos="6705600" algn="l"/>
              </a:tabLst>
            </a:pPr>
            <a:r>
              <a:rPr lang="fr-FR" sz="2000" dirty="0">
                <a:effectLst/>
              </a:rPr>
              <a:t>- le système n’est pas transparent (honoraires versus BMF). </a:t>
            </a:r>
          </a:p>
          <a:p>
            <a:pPr marL="0" lvl="0" indent="0" algn="just">
              <a:lnSpc>
                <a:spcPct val="115000"/>
              </a:lnSpc>
              <a:buNone/>
              <a:tabLst>
                <a:tab pos="-1524000" algn="l"/>
                <a:tab pos="-1066800" algn="l"/>
                <a:tab pos="-762000" algn="l"/>
                <a:tab pos="-381000" algn="l"/>
                <a:tab pos="228600" algn="l"/>
                <a:tab pos="266700" algn="l"/>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 pos="5334000" algn="l"/>
                <a:tab pos="5715000" algn="l"/>
                <a:tab pos="6248400" algn="l"/>
                <a:tab pos="6705600" algn="l"/>
              </a:tabLst>
            </a:pPr>
            <a:r>
              <a:rPr lang="fr-FR" sz="2000" dirty="0">
                <a:effectLst/>
              </a:rPr>
              <a:t>- l’enveloppe globale BMF est fermée et ne couvre pas les coûts réels</a:t>
            </a:r>
          </a:p>
          <a:p>
            <a:pPr marL="0" indent="0" algn="just">
              <a:lnSpc>
                <a:spcPct val="115000"/>
              </a:lnSpc>
              <a:buNone/>
              <a:tabLst>
                <a:tab pos="-1524000" algn="l"/>
                <a:tab pos="-1066800" algn="l"/>
                <a:tab pos="-762000" algn="l"/>
                <a:tab pos="-381000" algn="l"/>
                <a:tab pos="228600" algn="l"/>
                <a:tab pos="266700" algn="l"/>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 pos="5334000" algn="l"/>
                <a:tab pos="5715000" algn="l"/>
                <a:tab pos="6248400" algn="l"/>
                <a:tab pos="6705600" algn="l"/>
              </a:tabLst>
            </a:pPr>
            <a:r>
              <a:rPr lang="fr-FR" sz="2000" dirty="0">
                <a:effectLst/>
              </a:rPr>
              <a:t>- les enregistrements médicaux et infirmiers sur lesquels se fonde le financement doivent être mieux contrôlés</a:t>
            </a:r>
          </a:p>
          <a:p>
            <a:pPr marL="0" indent="0" algn="just">
              <a:lnSpc>
                <a:spcPct val="115000"/>
              </a:lnSpc>
              <a:buNone/>
              <a:tabLst>
                <a:tab pos="-1524000" algn="l"/>
                <a:tab pos="-1066800" algn="l"/>
                <a:tab pos="-762000" algn="l"/>
                <a:tab pos="-381000" algn="l"/>
                <a:tab pos="228600" algn="l"/>
                <a:tab pos="266700" algn="l"/>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 pos="5334000" algn="l"/>
                <a:tab pos="5715000" algn="l"/>
                <a:tab pos="6248400" algn="l"/>
                <a:tab pos="6705600" algn="l"/>
              </a:tabLst>
            </a:pPr>
            <a:r>
              <a:rPr lang="fr-FR" sz="2000" dirty="0">
                <a:effectLst/>
              </a:rPr>
              <a:t>- on ne tient pas assez en  compte de la qualité, ni des processus, ni des résultats atteints </a:t>
            </a:r>
          </a:p>
          <a:p>
            <a:pPr marL="0" lvl="0" indent="0" algn="just">
              <a:lnSpc>
                <a:spcPct val="115000"/>
              </a:lnSpc>
              <a:buNone/>
              <a:tabLst>
                <a:tab pos="-1524000" algn="l"/>
                <a:tab pos="-1066800" algn="l"/>
                <a:tab pos="-762000" algn="l"/>
                <a:tab pos="-381000" algn="l"/>
                <a:tab pos="228600" algn="l"/>
                <a:tab pos="266700" algn="l"/>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 pos="5334000" algn="l"/>
                <a:tab pos="5715000" algn="l"/>
                <a:tab pos="6248400" algn="l"/>
                <a:tab pos="6705600" algn="l"/>
              </a:tabLst>
            </a:pPr>
            <a:r>
              <a:rPr lang="fr-FR" sz="2000" dirty="0">
                <a:effectLst/>
              </a:rPr>
              <a:t>- il reste des incohérences au niv</a:t>
            </a:r>
            <a:r>
              <a:rPr lang="fr-FR" sz="2000" dirty="0"/>
              <a:t>eau notamment de l’ </a:t>
            </a:r>
            <a:r>
              <a:rPr lang="fr-FR" sz="2000" dirty="0">
                <a:effectLst/>
              </a:rPr>
              <a:t>hospitalisation traditionnelle et hospitalisation de jour</a:t>
            </a:r>
          </a:p>
          <a:p>
            <a:pPr marL="0" lvl="0" indent="0" algn="just">
              <a:lnSpc>
                <a:spcPct val="115000"/>
              </a:lnSpc>
              <a:buNone/>
              <a:tabLst>
                <a:tab pos="-1524000" algn="l"/>
                <a:tab pos="-1066800" algn="l"/>
                <a:tab pos="-762000" algn="l"/>
                <a:tab pos="-381000" algn="l"/>
                <a:tab pos="228600" algn="l"/>
                <a:tab pos="266700" algn="l"/>
                <a:tab pos="381000" algn="l"/>
                <a:tab pos="762000" algn="l"/>
                <a:tab pos="1143000" algn="l"/>
                <a:tab pos="1524000" algn="l"/>
                <a:tab pos="1905000" algn="l"/>
                <a:tab pos="2286000" algn="l"/>
                <a:tab pos="2667000" algn="l"/>
                <a:tab pos="3048000" algn="l"/>
                <a:tab pos="3429000" algn="l"/>
                <a:tab pos="3810000" algn="l"/>
                <a:tab pos="4191000" algn="l"/>
                <a:tab pos="4572000" algn="l"/>
                <a:tab pos="4953000" algn="l"/>
                <a:tab pos="5334000" algn="l"/>
                <a:tab pos="5715000" algn="l"/>
                <a:tab pos="6248400" algn="l"/>
                <a:tab pos="6705600" algn="l"/>
              </a:tabLst>
            </a:pPr>
            <a:r>
              <a:rPr lang="fr-FR" sz="2000" dirty="0"/>
              <a:t>- ….</a:t>
            </a:r>
            <a:endParaRPr lang="fr-BE" sz="2000" dirty="0"/>
          </a:p>
        </p:txBody>
      </p:sp>
      <p:sp>
        <p:nvSpPr>
          <p:cNvPr id="4" name="Espace réservé du numéro de diapositive 3">
            <a:extLst>
              <a:ext uri="{FF2B5EF4-FFF2-40B4-BE49-F238E27FC236}">
                <a16:creationId xmlns:a16="http://schemas.microsoft.com/office/drawing/2014/main" id="{B40E2869-F72E-6B53-2019-0B6D2CACEC8F}"/>
              </a:ext>
            </a:extLst>
          </p:cNvPr>
          <p:cNvSpPr>
            <a:spLocks noGrp="1"/>
          </p:cNvSpPr>
          <p:nvPr>
            <p:ph type="sldNum" sz="quarter" idx="4"/>
          </p:nvPr>
        </p:nvSpPr>
        <p:spPr/>
        <p:txBody>
          <a:bodyPr/>
          <a:lstStyle/>
          <a:p>
            <a:fld id="{B7B886DB-A2D9-4379-A7BE-E36474F7753C}" type="slidenum">
              <a:rPr lang="nl-BE" smtClean="0"/>
              <a:pPr/>
              <a:t>67</a:t>
            </a:fld>
            <a:endParaRPr lang="nl-BE" dirty="0"/>
          </a:p>
        </p:txBody>
      </p:sp>
    </p:spTree>
    <p:extLst>
      <p:ext uri="{BB962C8B-B14F-4D97-AF65-F5344CB8AC3E}">
        <p14:creationId xmlns:p14="http://schemas.microsoft.com/office/powerpoint/2010/main" val="31525754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D1E998-60FC-CBDA-8874-510B9FFFDAC9}"/>
              </a:ext>
            </a:extLst>
          </p:cNvPr>
          <p:cNvSpPr>
            <a:spLocks noGrp="1"/>
          </p:cNvSpPr>
          <p:nvPr>
            <p:ph type="title"/>
          </p:nvPr>
        </p:nvSpPr>
        <p:spPr/>
        <p:txBody>
          <a:bodyPr/>
          <a:lstStyle/>
          <a:p>
            <a:r>
              <a:rPr lang="fr-BE" dirty="0"/>
              <a:t>Les limites et les évolutions attendues du système</a:t>
            </a:r>
          </a:p>
        </p:txBody>
      </p:sp>
      <p:sp>
        <p:nvSpPr>
          <p:cNvPr id="3" name="Espace réservé du contenu 2">
            <a:extLst>
              <a:ext uri="{FF2B5EF4-FFF2-40B4-BE49-F238E27FC236}">
                <a16:creationId xmlns:a16="http://schemas.microsoft.com/office/drawing/2014/main" id="{4D865DF3-C90C-E39E-BA11-D9872D2DC2A8}"/>
              </a:ext>
            </a:extLst>
          </p:cNvPr>
          <p:cNvSpPr>
            <a:spLocks noGrp="1"/>
          </p:cNvSpPr>
          <p:nvPr>
            <p:ph idx="1"/>
          </p:nvPr>
        </p:nvSpPr>
        <p:spPr/>
        <p:txBody>
          <a:bodyPr>
            <a:normAutofit/>
          </a:bodyPr>
          <a:lstStyle/>
          <a:p>
            <a:r>
              <a:rPr lang="fr-BE" sz="2800" b="1" i="1" dirty="0">
                <a:solidFill>
                  <a:schemeClr val="bg2">
                    <a:lumMod val="25000"/>
                  </a:schemeClr>
                </a:solidFill>
                <a:effectLst/>
              </a:rPr>
              <a:t>Paradoxes du système BMF</a:t>
            </a:r>
          </a:p>
          <a:p>
            <a:pPr marL="0" indent="0">
              <a:buNone/>
            </a:pPr>
            <a:endParaRPr lang="fr-BE" sz="2800" b="1" i="1" dirty="0">
              <a:solidFill>
                <a:schemeClr val="bg2">
                  <a:lumMod val="25000"/>
                </a:schemeClr>
              </a:solidFill>
              <a:effectLst/>
            </a:endParaRPr>
          </a:p>
          <a:p>
            <a:pPr marL="0" indent="0">
              <a:buNone/>
            </a:pPr>
            <a:r>
              <a:rPr lang="fr-BE" i="1" dirty="0">
                <a:solidFill>
                  <a:schemeClr val="bg2">
                    <a:lumMod val="25000"/>
                  </a:schemeClr>
                </a:solidFill>
              </a:rPr>
              <a:t>- </a:t>
            </a:r>
            <a:r>
              <a:rPr lang="fr-BE" b="0" i="0" dirty="0">
                <a:solidFill>
                  <a:schemeClr val="bg2">
                    <a:lumMod val="25000"/>
                  </a:schemeClr>
                </a:solidFill>
                <a:effectLst/>
              </a:rPr>
              <a:t>baisse des lits justifiés en maternité pourrait s’expliquer par la politique menée sous le gouvernement précédent visant l’ « Accouchement avec séjour hospitalier écourté »</a:t>
            </a:r>
          </a:p>
          <a:p>
            <a:pPr marL="0" indent="0">
              <a:buNone/>
            </a:pPr>
            <a:r>
              <a:rPr lang="fr-BE" dirty="0">
                <a:solidFill>
                  <a:schemeClr val="bg2">
                    <a:lumMod val="25000"/>
                  </a:schemeClr>
                </a:solidFill>
              </a:rPr>
              <a:t>- nomenclature et activité infirmière (NRG)</a:t>
            </a:r>
          </a:p>
          <a:p>
            <a:pPr marL="0" indent="0">
              <a:buNone/>
            </a:pPr>
            <a:r>
              <a:rPr lang="fr-BE" b="0" i="0" dirty="0">
                <a:solidFill>
                  <a:schemeClr val="bg2">
                    <a:lumMod val="25000"/>
                  </a:schemeClr>
                </a:solidFill>
                <a:effectLst/>
              </a:rPr>
              <a:t>- enveloppe fermée : plus il y a d’activité, moins il y a de budget par prestations</a:t>
            </a:r>
          </a:p>
          <a:p>
            <a:pPr marL="0" indent="0">
              <a:buNone/>
            </a:pPr>
            <a:r>
              <a:rPr lang="fr-BE" dirty="0">
                <a:solidFill>
                  <a:schemeClr val="bg2">
                    <a:lumMod val="25000"/>
                  </a:schemeClr>
                </a:solidFill>
              </a:rPr>
              <a:t>- …</a:t>
            </a:r>
            <a:endParaRPr lang="fr-BE" b="0" i="0" dirty="0">
              <a:solidFill>
                <a:schemeClr val="bg2">
                  <a:lumMod val="25000"/>
                </a:schemeClr>
              </a:solidFill>
              <a:effectLst/>
            </a:endParaRPr>
          </a:p>
          <a:p>
            <a:endParaRPr lang="fr-BE" dirty="0"/>
          </a:p>
        </p:txBody>
      </p:sp>
      <p:sp>
        <p:nvSpPr>
          <p:cNvPr id="4" name="Espace réservé du numéro de diapositive 3">
            <a:extLst>
              <a:ext uri="{FF2B5EF4-FFF2-40B4-BE49-F238E27FC236}">
                <a16:creationId xmlns:a16="http://schemas.microsoft.com/office/drawing/2014/main" id="{D27D6D64-A419-3BA5-0FD6-7A98FDED0B8D}"/>
              </a:ext>
            </a:extLst>
          </p:cNvPr>
          <p:cNvSpPr>
            <a:spLocks noGrp="1"/>
          </p:cNvSpPr>
          <p:nvPr>
            <p:ph type="sldNum" sz="quarter" idx="4"/>
          </p:nvPr>
        </p:nvSpPr>
        <p:spPr/>
        <p:txBody>
          <a:bodyPr/>
          <a:lstStyle/>
          <a:p>
            <a:fld id="{B7B886DB-A2D9-4379-A7BE-E36474F7753C}" type="slidenum">
              <a:rPr lang="nl-BE" smtClean="0"/>
              <a:pPr/>
              <a:t>68</a:t>
            </a:fld>
            <a:endParaRPr lang="nl-BE" dirty="0"/>
          </a:p>
        </p:txBody>
      </p:sp>
    </p:spTree>
    <p:extLst>
      <p:ext uri="{BB962C8B-B14F-4D97-AF65-F5344CB8AC3E}">
        <p14:creationId xmlns:p14="http://schemas.microsoft.com/office/powerpoint/2010/main" val="41054039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70613D-C8FC-5953-A3E3-DB4DFB85FF8D}"/>
              </a:ext>
            </a:extLst>
          </p:cNvPr>
          <p:cNvSpPr>
            <a:spLocks noGrp="1"/>
          </p:cNvSpPr>
          <p:nvPr>
            <p:ph type="title"/>
          </p:nvPr>
        </p:nvSpPr>
        <p:spPr/>
        <p:txBody>
          <a:bodyPr/>
          <a:lstStyle/>
          <a:p>
            <a:r>
              <a:rPr lang="fr-BE" b="0" dirty="0">
                <a:effectLst/>
                <a:latin typeface="-apple-system"/>
              </a:rPr>
              <a:t>réforme </a:t>
            </a:r>
            <a:r>
              <a:rPr lang="fr-BE" sz="4400" dirty="0">
                <a:effectLst/>
                <a:latin typeface="Calibri" panose="020F0502020204030204" pitchFamily="34" charset="0"/>
                <a:ea typeface="Times New Roman" panose="02020603050405020304" pitchFamily="18" charset="0"/>
              </a:rPr>
              <a:t>structurelle en cours </a:t>
            </a:r>
            <a:br>
              <a:rPr lang="fr-BE" sz="4400" i="1" dirty="0">
                <a:effectLst/>
                <a:latin typeface="Calibri" panose="020F0502020204030204" pitchFamily="34" charset="0"/>
                <a:ea typeface="Times New Roman" panose="02020603050405020304" pitchFamily="18" charset="0"/>
              </a:rPr>
            </a:br>
            <a:endParaRPr lang="fr-BE" dirty="0"/>
          </a:p>
        </p:txBody>
      </p:sp>
      <p:sp>
        <p:nvSpPr>
          <p:cNvPr id="3" name="Espace réservé du contenu 2">
            <a:extLst>
              <a:ext uri="{FF2B5EF4-FFF2-40B4-BE49-F238E27FC236}">
                <a16:creationId xmlns:a16="http://schemas.microsoft.com/office/drawing/2014/main" id="{BD2F8F3C-D301-6EDD-C5BA-642E9FB82041}"/>
              </a:ext>
            </a:extLst>
          </p:cNvPr>
          <p:cNvSpPr>
            <a:spLocks noGrp="1"/>
          </p:cNvSpPr>
          <p:nvPr>
            <p:ph idx="1"/>
          </p:nvPr>
        </p:nvSpPr>
        <p:spPr>
          <a:xfrm>
            <a:off x="838200" y="2618912"/>
            <a:ext cx="10515600" cy="3423113"/>
          </a:xfrm>
        </p:spPr>
        <p:txBody>
          <a:bodyPr/>
          <a:lstStyle/>
          <a:p>
            <a:pPr marL="0" indent="0">
              <a:buNone/>
            </a:pPr>
            <a:endParaRPr lang="fr-BE" i="1" dirty="0">
              <a:latin typeface="Calibri" panose="020F0502020204030204" pitchFamily="34" charset="0"/>
              <a:ea typeface="Times New Roman" panose="02020603050405020304" pitchFamily="18" charset="0"/>
            </a:endParaRPr>
          </a:p>
          <a:p>
            <a:pPr marL="0" indent="0">
              <a:buNone/>
            </a:pPr>
            <a:r>
              <a:rPr lang="fr-BE" i="1" dirty="0">
                <a:latin typeface="Calibri" panose="020F0502020204030204" pitchFamily="34" charset="0"/>
                <a:ea typeface="Times New Roman" panose="02020603050405020304" pitchFamily="18" charset="0"/>
              </a:rPr>
              <a:t>En ce qui concerne les impacts des réformes en cours et notamment sur les évolutions pour l’hospitalisation de jour, la nomenclature, le </a:t>
            </a:r>
            <a:r>
              <a:rPr lang="fr-BE" sz="2800" i="1" dirty="0">
                <a:effectLst/>
                <a:latin typeface="Calibri" panose="020F0502020204030204" pitchFamily="34" charset="0"/>
                <a:ea typeface="Times New Roman" panose="02020603050405020304" pitchFamily="18" charset="0"/>
              </a:rPr>
              <a:t>BMF et la rémunération des médecins, j</a:t>
            </a:r>
            <a:r>
              <a:rPr lang="fr-BE" i="1" dirty="0">
                <a:latin typeface="Calibri" panose="020F0502020204030204" pitchFamily="34" charset="0"/>
                <a:ea typeface="Calibri" panose="020F0502020204030204" pitchFamily="34" charset="0"/>
              </a:rPr>
              <a:t>e vous invite à venir suivre la session du 23 mai prochain, où je présenterai avec monsieur Mickaël Daubie de manière synthétiques les réformes en cours et le bilan de ce qui a déjà été réalisé.</a:t>
            </a:r>
            <a:endParaRPr lang="fr-BE" sz="2800" dirty="0">
              <a:effectLst/>
              <a:latin typeface="Calibri" panose="020F0502020204030204" pitchFamily="34" charset="0"/>
              <a:ea typeface="Calibri" panose="020F0502020204030204" pitchFamily="34" charset="0"/>
            </a:endParaRPr>
          </a:p>
          <a:p>
            <a:endParaRPr lang="fr-BE" dirty="0"/>
          </a:p>
        </p:txBody>
      </p:sp>
      <p:sp>
        <p:nvSpPr>
          <p:cNvPr id="4" name="Espace réservé du numéro de diapositive 3">
            <a:extLst>
              <a:ext uri="{FF2B5EF4-FFF2-40B4-BE49-F238E27FC236}">
                <a16:creationId xmlns:a16="http://schemas.microsoft.com/office/drawing/2014/main" id="{1B31BB5D-B5F6-C266-4F35-EC05053FC067}"/>
              </a:ext>
            </a:extLst>
          </p:cNvPr>
          <p:cNvSpPr>
            <a:spLocks noGrp="1"/>
          </p:cNvSpPr>
          <p:nvPr>
            <p:ph type="sldNum" sz="quarter" idx="4"/>
          </p:nvPr>
        </p:nvSpPr>
        <p:spPr/>
        <p:txBody>
          <a:bodyPr/>
          <a:lstStyle/>
          <a:p>
            <a:fld id="{B7B886DB-A2D9-4379-A7BE-E36474F7753C}" type="slidenum">
              <a:rPr lang="nl-BE" smtClean="0"/>
              <a:pPr/>
              <a:t>69</a:t>
            </a:fld>
            <a:endParaRPr lang="nl-BE" dirty="0"/>
          </a:p>
        </p:txBody>
      </p:sp>
    </p:spTree>
    <p:extLst>
      <p:ext uri="{BB962C8B-B14F-4D97-AF65-F5344CB8AC3E}">
        <p14:creationId xmlns:p14="http://schemas.microsoft.com/office/powerpoint/2010/main" val="2624272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E12689-4584-9981-D56A-B51194D84B87}"/>
              </a:ext>
            </a:extLst>
          </p:cNvPr>
          <p:cNvSpPr txBox="1"/>
          <p:nvPr/>
        </p:nvSpPr>
        <p:spPr>
          <a:xfrm>
            <a:off x="297596" y="325332"/>
            <a:ext cx="6094324" cy="646331"/>
          </a:xfrm>
          <a:prstGeom prst="rect">
            <a:avLst/>
          </a:prstGeom>
          <a:noFill/>
        </p:spPr>
        <p:txBody>
          <a:bodyPr wrap="square">
            <a:spAutoFit/>
          </a:bodyPr>
          <a:lstStyle/>
          <a:p>
            <a:r>
              <a:rPr lang="fr-BE" dirty="0">
                <a:solidFill>
                  <a:schemeClr val="bg2">
                    <a:lumMod val="25000"/>
                  </a:schemeClr>
                </a:solidFill>
                <a:latin typeface="Open Sans" pitchFamily="2" charset="0"/>
                <a:ea typeface="Open Sans" pitchFamily="2" charset="0"/>
                <a:cs typeface="Open Sans" pitchFamily="2" charset="0"/>
              </a:rPr>
              <a:t>ETP par année par région 	</a:t>
            </a:r>
            <a:r>
              <a:rPr lang="fr-BE" dirty="0">
                <a:solidFill>
                  <a:schemeClr val="bg2">
                    <a:lumMod val="50000"/>
                  </a:schemeClr>
                </a:solidFill>
                <a:latin typeface="Open Sans" pitchFamily="2" charset="0"/>
                <a:ea typeface="Open Sans" pitchFamily="2" charset="0"/>
                <a:cs typeface="Open Sans" pitchFamily="2" charset="0"/>
              </a:rPr>
              <a:t>[en milliers]</a:t>
            </a:r>
          </a:p>
          <a:p>
            <a:r>
              <a:rPr lang="fr-BE" dirty="0">
                <a:solidFill>
                  <a:schemeClr val="bg2">
                    <a:lumMod val="25000"/>
                  </a:schemeClr>
                </a:solidFill>
                <a:latin typeface="Open Sans" pitchFamily="2" charset="0"/>
                <a:ea typeface="Open Sans" pitchFamily="2" charset="0"/>
                <a:cs typeface="Open Sans" pitchFamily="2" charset="0"/>
              </a:rPr>
              <a:t>VTE per </a:t>
            </a:r>
            <a:r>
              <a:rPr lang="fr-BE" dirty="0" err="1">
                <a:solidFill>
                  <a:schemeClr val="bg2">
                    <a:lumMod val="25000"/>
                  </a:schemeClr>
                </a:solidFill>
                <a:latin typeface="Open Sans" pitchFamily="2" charset="0"/>
                <a:ea typeface="Open Sans" pitchFamily="2" charset="0"/>
                <a:cs typeface="Open Sans" pitchFamily="2" charset="0"/>
              </a:rPr>
              <a:t>jaar</a:t>
            </a:r>
            <a:r>
              <a:rPr lang="fr-BE" dirty="0">
                <a:solidFill>
                  <a:schemeClr val="bg2">
                    <a:lumMod val="25000"/>
                  </a:schemeClr>
                </a:solidFill>
                <a:latin typeface="Open Sans" pitchFamily="2" charset="0"/>
                <a:ea typeface="Open Sans" pitchFamily="2" charset="0"/>
                <a:cs typeface="Open Sans" pitchFamily="2" charset="0"/>
              </a:rPr>
              <a:t> per </a:t>
            </a:r>
            <a:r>
              <a:rPr lang="fr-BE" dirty="0" err="1">
                <a:solidFill>
                  <a:schemeClr val="bg2">
                    <a:lumMod val="25000"/>
                  </a:schemeClr>
                </a:solidFill>
                <a:latin typeface="Open Sans" pitchFamily="2" charset="0"/>
                <a:ea typeface="Open Sans" pitchFamily="2" charset="0"/>
                <a:cs typeface="Open Sans" pitchFamily="2" charset="0"/>
              </a:rPr>
              <a:t>regio</a:t>
            </a:r>
            <a:r>
              <a:rPr lang="fr-BE" dirty="0">
                <a:solidFill>
                  <a:schemeClr val="bg2">
                    <a:lumMod val="25000"/>
                  </a:schemeClr>
                </a:solidFill>
                <a:latin typeface="Open Sans" pitchFamily="2" charset="0"/>
                <a:ea typeface="Open Sans" pitchFamily="2" charset="0"/>
                <a:cs typeface="Open Sans" pitchFamily="2" charset="0"/>
              </a:rPr>
              <a:t> 		</a:t>
            </a:r>
            <a:r>
              <a:rPr lang="fr-BE" dirty="0">
                <a:solidFill>
                  <a:schemeClr val="bg2">
                    <a:lumMod val="50000"/>
                  </a:schemeClr>
                </a:solidFill>
                <a:latin typeface="Open Sans" pitchFamily="2" charset="0"/>
                <a:ea typeface="Open Sans" pitchFamily="2" charset="0"/>
                <a:cs typeface="Open Sans" pitchFamily="2" charset="0"/>
              </a:rPr>
              <a:t>[in </a:t>
            </a:r>
            <a:r>
              <a:rPr lang="fr-BE" dirty="0" err="1">
                <a:solidFill>
                  <a:schemeClr val="bg2">
                    <a:lumMod val="50000"/>
                  </a:schemeClr>
                </a:solidFill>
                <a:latin typeface="Open Sans" pitchFamily="2" charset="0"/>
                <a:ea typeface="Open Sans" pitchFamily="2" charset="0"/>
                <a:cs typeface="Open Sans" pitchFamily="2" charset="0"/>
              </a:rPr>
              <a:t>duizendtallen</a:t>
            </a:r>
            <a:r>
              <a:rPr lang="fr-BE" dirty="0">
                <a:solidFill>
                  <a:schemeClr val="bg2">
                    <a:lumMod val="50000"/>
                  </a:schemeClr>
                </a:solidFill>
                <a:latin typeface="Open Sans" pitchFamily="2" charset="0"/>
                <a:ea typeface="Open Sans" pitchFamily="2" charset="0"/>
                <a:cs typeface="Open Sans" pitchFamily="2" charset="0"/>
              </a:rPr>
              <a:t>]</a:t>
            </a:r>
            <a:endParaRPr lang="en-US" dirty="0">
              <a:solidFill>
                <a:schemeClr val="bg2">
                  <a:lumMod val="50000"/>
                </a:schemeClr>
              </a:solidFill>
              <a:latin typeface="Open Sans" pitchFamily="2" charset="0"/>
              <a:ea typeface="Open Sans" pitchFamily="2" charset="0"/>
              <a:cs typeface="Open Sans" pitchFamily="2" charset="0"/>
            </a:endParaRPr>
          </a:p>
        </p:txBody>
      </p:sp>
      <p:sp>
        <p:nvSpPr>
          <p:cNvPr id="6" name="TextBox 5">
            <a:extLst>
              <a:ext uri="{FF2B5EF4-FFF2-40B4-BE49-F238E27FC236}">
                <a16:creationId xmlns:a16="http://schemas.microsoft.com/office/drawing/2014/main" id="{71EE420B-2353-84E3-F971-22421226907D}"/>
              </a:ext>
            </a:extLst>
          </p:cNvPr>
          <p:cNvSpPr txBox="1"/>
          <p:nvPr/>
        </p:nvSpPr>
        <p:spPr>
          <a:xfrm>
            <a:off x="297596" y="5928529"/>
            <a:ext cx="6831563" cy="707886"/>
          </a:xfrm>
          <a:prstGeom prst="rect">
            <a:avLst/>
          </a:prstGeom>
          <a:noFill/>
        </p:spPr>
        <p:txBody>
          <a:bodyPr wrap="square" rtlCol="0">
            <a:spAutoFit/>
          </a:bodyPr>
          <a:lstStyle>
            <a:defPPr>
              <a:defRPr lang="en-US"/>
            </a:defPPr>
            <a:lvl1pPr algn="r">
              <a:defRPr sz="1050">
                <a:solidFill>
                  <a:schemeClr val="bg2">
                    <a:lumMod val="50000"/>
                  </a:schemeClr>
                </a:solidFill>
              </a:defRPr>
            </a:lvl1pPr>
          </a:lstStyle>
          <a:p>
            <a:pPr algn="l"/>
            <a:r>
              <a:rPr lang="fr-BE" sz="1000" dirty="0">
                <a:latin typeface="Open Sans" pitchFamily="2" charset="0"/>
                <a:ea typeface="Open Sans" pitchFamily="2" charset="0"/>
                <a:cs typeface="Open Sans" pitchFamily="2" charset="0"/>
              </a:rPr>
              <a:t>Données FINHOSTA</a:t>
            </a:r>
          </a:p>
          <a:p>
            <a:pPr algn="l"/>
            <a:r>
              <a:rPr lang="fr-BE" sz="1000" dirty="0">
                <a:latin typeface="Open Sans" pitchFamily="2" charset="0"/>
                <a:ea typeface="Open Sans" pitchFamily="2" charset="0"/>
                <a:cs typeface="Open Sans" pitchFamily="2" charset="0"/>
              </a:rPr>
              <a:t>FINHOSTA </a:t>
            </a:r>
            <a:r>
              <a:rPr lang="fr-BE" sz="1000" dirty="0" err="1">
                <a:latin typeface="Open Sans" pitchFamily="2" charset="0"/>
                <a:ea typeface="Open Sans" pitchFamily="2" charset="0"/>
                <a:cs typeface="Open Sans" pitchFamily="2" charset="0"/>
              </a:rPr>
              <a:t>gegevens</a:t>
            </a:r>
            <a:endParaRPr lang="fr-BE" sz="1000" dirty="0">
              <a:latin typeface="Open Sans" pitchFamily="2" charset="0"/>
              <a:ea typeface="Open Sans" pitchFamily="2" charset="0"/>
              <a:cs typeface="Open Sans" pitchFamily="2" charset="0"/>
            </a:endParaRPr>
          </a:p>
          <a:p>
            <a:pPr algn="l"/>
            <a:r>
              <a:rPr lang="nl-BE" sz="1000" dirty="0">
                <a:latin typeface="Open Sans" pitchFamily="2" charset="0"/>
                <a:ea typeface="Open Sans" pitchFamily="2" charset="0"/>
                <a:cs typeface="Open Sans" pitchFamily="2" charset="0"/>
              </a:rPr>
              <a:t>*Onvolledige gegevens: 12 ziekenhuizen werden niet meegerekend wegens ontbreken van de gegevens.</a:t>
            </a:r>
          </a:p>
          <a:p>
            <a:pPr algn="l"/>
            <a:r>
              <a:rPr lang="fr-FR" sz="1000" dirty="0">
                <a:latin typeface="Open Sans" pitchFamily="2" charset="0"/>
                <a:ea typeface="Open Sans" pitchFamily="2" charset="0"/>
                <a:cs typeface="Open Sans" pitchFamily="2" charset="0"/>
              </a:rPr>
              <a:t>*Données incomplètes : 12 hôpitaux n'ont pas été inclus en raison de données manquantes</a:t>
            </a:r>
            <a:r>
              <a:rPr lang="nl-BE" sz="1000" dirty="0">
                <a:latin typeface="Open Sans" pitchFamily="2" charset="0"/>
                <a:ea typeface="Open Sans" pitchFamily="2" charset="0"/>
                <a:cs typeface="Open Sans" pitchFamily="2" charset="0"/>
              </a:rPr>
              <a:t> </a:t>
            </a:r>
            <a:endParaRPr lang="en-US" sz="1000" dirty="0">
              <a:latin typeface="Open Sans" pitchFamily="2" charset="0"/>
              <a:ea typeface="Open Sans" pitchFamily="2" charset="0"/>
              <a:cs typeface="Open Sans" pitchFamily="2" charset="0"/>
            </a:endParaRPr>
          </a:p>
        </p:txBody>
      </p:sp>
      <p:sp>
        <p:nvSpPr>
          <p:cNvPr id="11" name="TextBox 10">
            <a:extLst>
              <a:ext uri="{FF2B5EF4-FFF2-40B4-BE49-F238E27FC236}">
                <a16:creationId xmlns:a16="http://schemas.microsoft.com/office/drawing/2014/main" id="{547DA259-5EE3-DA9F-2D5F-546AF8E21EF8}"/>
              </a:ext>
            </a:extLst>
          </p:cNvPr>
          <p:cNvSpPr txBox="1"/>
          <p:nvPr/>
        </p:nvSpPr>
        <p:spPr>
          <a:xfrm>
            <a:off x="9596177" y="3160153"/>
            <a:ext cx="1775209" cy="2246769"/>
          </a:xfrm>
          <a:prstGeom prst="rect">
            <a:avLst/>
          </a:prstGeom>
          <a:noFill/>
        </p:spPr>
        <p:txBody>
          <a:bodyPr wrap="square" rtlCol="0">
            <a:spAutoFit/>
          </a:bodyPr>
          <a:lstStyle/>
          <a:p>
            <a:r>
              <a:rPr lang="fr-BE" sz="1400" dirty="0">
                <a:solidFill>
                  <a:srgbClr val="002060"/>
                </a:solidFill>
                <a:latin typeface="Open Sans" pitchFamily="2" charset="0"/>
                <a:ea typeface="Open Sans" pitchFamily="2" charset="0"/>
                <a:cs typeface="Open Sans" pitchFamily="2" charset="0"/>
              </a:rPr>
              <a:t>WALLONIE</a:t>
            </a:r>
          </a:p>
          <a:p>
            <a:endParaRPr lang="fr-BE" sz="1400" dirty="0">
              <a:solidFill>
                <a:srgbClr val="002060"/>
              </a:solidFill>
              <a:latin typeface="Open Sans" pitchFamily="2" charset="0"/>
              <a:ea typeface="Open Sans" pitchFamily="2" charset="0"/>
              <a:cs typeface="Open Sans" pitchFamily="2" charset="0"/>
            </a:endParaRPr>
          </a:p>
          <a:p>
            <a:endParaRPr lang="fr-BE" sz="1400" dirty="0">
              <a:solidFill>
                <a:srgbClr val="002060"/>
              </a:solidFill>
              <a:latin typeface="Open Sans" pitchFamily="2" charset="0"/>
              <a:ea typeface="Open Sans" pitchFamily="2" charset="0"/>
              <a:cs typeface="Open Sans" pitchFamily="2" charset="0"/>
            </a:endParaRPr>
          </a:p>
          <a:p>
            <a:endParaRPr lang="fr-BE" sz="1400" dirty="0">
              <a:solidFill>
                <a:srgbClr val="002060"/>
              </a:solidFill>
              <a:latin typeface="Open Sans" pitchFamily="2" charset="0"/>
              <a:ea typeface="Open Sans" pitchFamily="2" charset="0"/>
              <a:cs typeface="Open Sans" pitchFamily="2" charset="0"/>
            </a:endParaRPr>
          </a:p>
          <a:p>
            <a:r>
              <a:rPr lang="fr-BE" sz="1400" dirty="0">
                <a:solidFill>
                  <a:srgbClr val="40E4AD"/>
                </a:solidFill>
                <a:latin typeface="Open Sans" pitchFamily="2" charset="0"/>
                <a:ea typeface="Open Sans" pitchFamily="2" charset="0"/>
                <a:cs typeface="Open Sans" pitchFamily="2" charset="0"/>
              </a:rPr>
              <a:t>VLAANDEREN</a:t>
            </a:r>
          </a:p>
          <a:p>
            <a:endParaRPr lang="fr-BE" sz="1400" dirty="0">
              <a:solidFill>
                <a:srgbClr val="002060"/>
              </a:solidFill>
              <a:latin typeface="Open Sans" pitchFamily="2" charset="0"/>
              <a:ea typeface="Open Sans" pitchFamily="2" charset="0"/>
              <a:cs typeface="Open Sans" pitchFamily="2" charset="0"/>
            </a:endParaRPr>
          </a:p>
          <a:p>
            <a:endParaRPr lang="fr-BE" sz="1400" dirty="0">
              <a:solidFill>
                <a:srgbClr val="002060"/>
              </a:solidFill>
              <a:latin typeface="Open Sans" pitchFamily="2" charset="0"/>
              <a:ea typeface="Open Sans" pitchFamily="2" charset="0"/>
              <a:cs typeface="Open Sans" pitchFamily="2" charset="0"/>
            </a:endParaRPr>
          </a:p>
          <a:p>
            <a:endParaRPr lang="fr-BE" sz="1400" dirty="0">
              <a:solidFill>
                <a:srgbClr val="002060"/>
              </a:solidFill>
              <a:latin typeface="Open Sans" pitchFamily="2" charset="0"/>
              <a:ea typeface="Open Sans" pitchFamily="2" charset="0"/>
              <a:cs typeface="Open Sans" pitchFamily="2" charset="0"/>
            </a:endParaRPr>
          </a:p>
          <a:p>
            <a:r>
              <a:rPr lang="fr-BE" sz="1400" dirty="0">
                <a:solidFill>
                  <a:srgbClr val="0085E5"/>
                </a:solidFill>
                <a:latin typeface="Open Sans" pitchFamily="2" charset="0"/>
                <a:ea typeface="Open Sans" pitchFamily="2" charset="0"/>
                <a:cs typeface="Open Sans" pitchFamily="2" charset="0"/>
              </a:rPr>
              <a:t>BRUXELLES</a:t>
            </a:r>
          </a:p>
          <a:p>
            <a:r>
              <a:rPr lang="fr-BE" sz="1400" dirty="0">
                <a:solidFill>
                  <a:srgbClr val="0085E5"/>
                </a:solidFill>
                <a:latin typeface="Open Sans" pitchFamily="2" charset="0"/>
                <a:ea typeface="Open Sans" pitchFamily="2" charset="0"/>
                <a:cs typeface="Open Sans" pitchFamily="2" charset="0"/>
              </a:rPr>
              <a:t>BRUSSEL</a:t>
            </a:r>
            <a:endParaRPr lang="en-US" sz="1400" dirty="0">
              <a:solidFill>
                <a:srgbClr val="0085E5"/>
              </a:solidFill>
              <a:latin typeface="Open Sans" pitchFamily="2" charset="0"/>
              <a:ea typeface="Open Sans" pitchFamily="2" charset="0"/>
              <a:cs typeface="Open Sans" pitchFamily="2" charset="0"/>
            </a:endParaRPr>
          </a:p>
        </p:txBody>
      </p:sp>
      <p:graphicFrame>
        <p:nvGraphicFramePr>
          <p:cNvPr id="13" name="Chart 12">
            <a:extLst>
              <a:ext uri="{FF2B5EF4-FFF2-40B4-BE49-F238E27FC236}">
                <a16:creationId xmlns:a16="http://schemas.microsoft.com/office/drawing/2014/main" id="{E4CCFC84-7A51-56D4-C673-ACDC64B96F6F}"/>
              </a:ext>
            </a:extLst>
          </p:cNvPr>
          <p:cNvGraphicFramePr>
            <a:graphicFrameLocks/>
          </p:cNvGraphicFramePr>
          <p:nvPr/>
        </p:nvGraphicFramePr>
        <p:xfrm>
          <a:off x="408633" y="1439426"/>
          <a:ext cx="9083710" cy="43207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234304"/>
      </p:ext>
    </p:extLst>
  </p:cSld>
  <p:clrMapOvr>
    <a:masterClrMapping/>
  </p:clrMapOvr>
  <p:extLst>
    <p:ext uri="{6950BFC3-D8DA-4A85-94F7-54DA5524770B}">
      <p188:commentRel xmlns:p188="http://schemas.microsoft.com/office/powerpoint/2018/8/main" r:id="rId2"/>
    </p:ext>
  </p:extLs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5">
            <a:extLst>
              <a:ext uri="{FF2B5EF4-FFF2-40B4-BE49-F238E27FC236}">
                <a16:creationId xmlns:a16="http://schemas.microsoft.com/office/drawing/2014/main" id="{564F7EC6-C41D-841D-85F8-6D4B4BB7B686}"/>
              </a:ext>
            </a:extLst>
          </p:cNvPr>
          <p:cNvSpPr>
            <a:spLocks noGrp="1"/>
          </p:cNvSpPr>
          <p:nvPr>
            <p:ph type="subTitle" idx="1"/>
          </p:nvPr>
        </p:nvSpPr>
        <p:spPr>
          <a:xfrm>
            <a:off x="2778710" y="3708863"/>
            <a:ext cx="9099611" cy="1910702"/>
          </a:xfrm>
        </p:spPr>
        <p:txBody>
          <a:bodyPr>
            <a:normAutofit/>
          </a:bodyPr>
          <a:lstStyle/>
          <a:p>
            <a:endParaRPr lang="nl-NL" dirty="0"/>
          </a:p>
          <a:p>
            <a:r>
              <a:rPr lang="fr-BE" sz="2400" dirty="0"/>
              <a:t>Les sages apprennent plus d'une question stupide qu'un idiot n'apprend d'une réponse sage.</a:t>
            </a:r>
          </a:p>
          <a:p>
            <a:endParaRPr lang="fr-BE" sz="2400" dirty="0"/>
          </a:p>
        </p:txBody>
      </p:sp>
      <p:sp>
        <p:nvSpPr>
          <p:cNvPr id="5" name="Titre 4">
            <a:extLst>
              <a:ext uri="{FF2B5EF4-FFF2-40B4-BE49-F238E27FC236}">
                <a16:creationId xmlns:a16="http://schemas.microsoft.com/office/drawing/2014/main" id="{4C73792A-075A-EA40-9883-32743B91F007}"/>
              </a:ext>
            </a:extLst>
          </p:cNvPr>
          <p:cNvSpPr>
            <a:spLocks noGrp="1"/>
          </p:cNvSpPr>
          <p:nvPr>
            <p:ph type="title"/>
          </p:nvPr>
        </p:nvSpPr>
        <p:spPr/>
        <p:txBody>
          <a:bodyPr>
            <a:normAutofit fontScale="90000"/>
          </a:bodyPr>
          <a:lstStyle/>
          <a:p>
            <a:br>
              <a:rPr lang="fr-BE" dirty="0"/>
            </a:br>
            <a:r>
              <a:rPr lang="fr-BE" dirty="0"/>
              <a:t>Questions ou remarques ?                            </a:t>
            </a:r>
            <a:r>
              <a:rPr lang="fr-BE" sz="2800" dirty="0">
                <a:effectLst/>
                <a:latin typeface="Calibri" panose="020F0502020204030204" pitchFamily="34" charset="0"/>
                <a:ea typeface="Calibri" panose="020F0502020204030204" pitchFamily="34" charset="0"/>
                <a:cs typeface="Times New Roman" panose="02020603050405020304" pitchFamily="18" charset="0"/>
              </a:rPr>
              <a:t>com.finhosp@health.fgov.be</a:t>
            </a:r>
            <a:br>
              <a:rPr lang="fr-BE" sz="3600" dirty="0"/>
            </a:br>
            <a:br>
              <a:rPr lang="fr-BE" dirty="0"/>
            </a:br>
            <a:endParaRPr lang="fr-BE" dirty="0"/>
          </a:p>
        </p:txBody>
      </p:sp>
      <p:sp>
        <p:nvSpPr>
          <p:cNvPr id="4" name="Espace réservé du numéro de diapositive 3">
            <a:extLst>
              <a:ext uri="{FF2B5EF4-FFF2-40B4-BE49-F238E27FC236}">
                <a16:creationId xmlns:a16="http://schemas.microsoft.com/office/drawing/2014/main" id="{54F609EE-5EBC-D0E1-D723-95139CBBF2B6}"/>
              </a:ext>
            </a:extLst>
          </p:cNvPr>
          <p:cNvSpPr>
            <a:spLocks noGrp="1"/>
          </p:cNvSpPr>
          <p:nvPr>
            <p:ph type="sldNum" sz="quarter" idx="4294967295"/>
          </p:nvPr>
        </p:nvSpPr>
        <p:spPr>
          <a:xfrm>
            <a:off x="11668125" y="-14288"/>
            <a:ext cx="523875" cy="365126"/>
          </a:xfrm>
        </p:spPr>
        <p:txBody>
          <a:bodyPr/>
          <a:lstStyle/>
          <a:p>
            <a:fld id="{B7B886DB-A2D9-4379-A7BE-E36474F7753C}" type="slidenum">
              <a:rPr lang="nl-BE" smtClean="0"/>
              <a:pPr/>
              <a:t>70</a:t>
            </a:fld>
            <a:endParaRPr lang="nl-BE" dirty="0"/>
          </a:p>
        </p:txBody>
      </p:sp>
      <p:pic>
        <p:nvPicPr>
          <p:cNvPr id="2050" name="Picture 2" descr="Les bonnes questions à poser pour assurer son leadership et renforcer la  collaboration">
            <a:extLst>
              <a:ext uri="{FF2B5EF4-FFF2-40B4-BE49-F238E27FC236}">
                <a16:creationId xmlns:a16="http://schemas.microsoft.com/office/drawing/2014/main" id="{2DE87E33-81E8-D924-EF55-B4C4D54CBA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2960" y="1954358"/>
            <a:ext cx="2752725" cy="1754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9473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5">
            <a:extLst>
              <a:ext uri="{FF2B5EF4-FFF2-40B4-BE49-F238E27FC236}">
                <a16:creationId xmlns:a16="http://schemas.microsoft.com/office/drawing/2014/main" id="{564F7EC6-C41D-841D-85F8-6D4B4BB7B686}"/>
              </a:ext>
            </a:extLst>
          </p:cNvPr>
          <p:cNvSpPr>
            <a:spLocks noGrp="1"/>
          </p:cNvSpPr>
          <p:nvPr>
            <p:ph type="subTitle" idx="1"/>
          </p:nvPr>
        </p:nvSpPr>
        <p:spPr>
          <a:xfrm>
            <a:off x="452762" y="2116334"/>
            <a:ext cx="11425560" cy="3600885"/>
          </a:xfrm>
        </p:spPr>
        <p:txBody>
          <a:bodyPr>
            <a:normAutofit fontScale="92500" lnSpcReduction="10000"/>
          </a:bodyPr>
          <a:lstStyle/>
          <a:p>
            <a:r>
              <a:rPr lang="fr-BE" sz="2400" dirty="0"/>
              <a:t>Les  pages web du SPF Santé Publique et de l’INAMI :</a:t>
            </a:r>
          </a:p>
          <a:p>
            <a:endParaRPr lang="fr-BE" sz="2400" dirty="0"/>
          </a:p>
          <a:p>
            <a:pPr marL="342900" indent="-342900">
              <a:buFont typeface="Arial" panose="020B0604020202020204" pitchFamily="34" charset="0"/>
              <a:buChar char="•"/>
            </a:pPr>
            <a:r>
              <a:rPr lang="fr-BE" sz="2400" dirty="0">
                <a:hlinkClick r:id="rId2"/>
              </a:rPr>
              <a:t>https://www.health.belgium.be/fr/vue-densemble-donnees-generales-hopitaux</a:t>
            </a:r>
            <a:endParaRPr lang="fr-BE" sz="2400" dirty="0"/>
          </a:p>
          <a:p>
            <a:pPr marL="342900" indent="-342900">
              <a:buFont typeface="Arial" panose="020B0604020202020204" pitchFamily="34" charset="0"/>
              <a:buChar char="•"/>
            </a:pPr>
            <a:r>
              <a:rPr lang="fr-BE" sz="2400" dirty="0"/>
              <a:t>https://www.health.belgium.be/fr/donnees-phares-dans-les-soins-de-sante</a:t>
            </a:r>
          </a:p>
          <a:p>
            <a:pPr marL="342900" indent="-342900">
              <a:buFont typeface="Arial" panose="020B0604020202020204" pitchFamily="34" charset="0"/>
              <a:buChar char="•"/>
            </a:pPr>
            <a:r>
              <a:rPr lang="fr-BE" sz="2400" dirty="0">
                <a:hlinkClick r:id="rId3"/>
              </a:rPr>
              <a:t>https://www.belgiqueenbonnesante.be/fr/donnees-phares-dans-les-soins-de-sante/les-professionnels-de-soins-de-sante/financement</a:t>
            </a:r>
            <a:endParaRPr lang="fr-BE" sz="2400" dirty="0"/>
          </a:p>
          <a:p>
            <a:pPr marL="342900" indent="-342900">
              <a:buFont typeface="Arial" panose="020B0604020202020204" pitchFamily="34" charset="0"/>
              <a:buChar char="•"/>
            </a:pPr>
            <a:r>
              <a:rPr lang="fr-BE" sz="2400" dirty="0"/>
              <a:t>https://www.inami.fgov.be/fr/professionnels/etablissements-et-services-de-soins/hopitaux/reorganiser-le-paysage-hospitalier-et-le-financement-des-hopitaux</a:t>
            </a:r>
          </a:p>
          <a:p>
            <a:endParaRPr lang="fr-BE" sz="2400" dirty="0"/>
          </a:p>
          <a:p>
            <a:endParaRPr lang="fr-BE" sz="2400" dirty="0"/>
          </a:p>
        </p:txBody>
      </p:sp>
      <p:sp>
        <p:nvSpPr>
          <p:cNvPr id="5" name="Titre 4">
            <a:extLst>
              <a:ext uri="{FF2B5EF4-FFF2-40B4-BE49-F238E27FC236}">
                <a16:creationId xmlns:a16="http://schemas.microsoft.com/office/drawing/2014/main" id="{4C73792A-075A-EA40-9883-32743B91F007}"/>
              </a:ext>
            </a:extLst>
          </p:cNvPr>
          <p:cNvSpPr>
            <a:spLocks noGrp="1"/>
          </p:cNvSpPr>
          <p:nvPr>
            <p:ph type="title"/>
          </p:nvPr>
        </p:nvSpPr>
        <p:spPr/>
        <p:txBody>
          <a:bodyPr>
            <a:normAutofit/>
          </a:bodyPr>
          <a:lstStyle/>
          <a:p>
            <a:r>
              <a:rPr lang="fr-BE" dirty="0"/>
              <a:t>En savoir plus ?</a:t>
            </a:r>
            <a:br>
              <a:rPr lang="fr-BE" dirty="0"/>
            </a:br>
            <a:endParaRPr lang="fr-BE" dirty="0"/>
          </a:p>
        </p:txBody>
      </p:sp>
      <p:sp>
        <p:nvSpPr>
          <p:cNvPr id="4" name="Espace réservé du numéro de diapositive 3">
            <a:extLst>
              <a:ext uri="{FF2B5EF4-FFF2-40B4-BE49-F238E27FC236}">
                <a16:creationId xmlns:a16="http://schemas.microsoft.com/office/drawing/2014/main" id="{54F609EE-5EBC-D0E1-D723-95139CBBF2B6}"/>
              </a:ext>
            </a:extLst>
          </p:cNvPr>
          <p:cNvSpPr>
            <a:spLocks noGrp="1"/>
          </p:cNvSpPr>
          <p:nvPr>
            <p:ph type="sldNum" sz="quarter" idx="4294967295"/>
          </p:nvPr>
        </p:nvSpPr>
        <p:spPr>
          <a:xfrm>
            <a:off x="11668125" y="-14288"/>
            <a:ext cx="523875" cy="365126"/>
          </a:xfrm>
        </p:spPr>
        <p:txBody>
          <a:bodyPr/>
          <a:lstStyle/>
          <a:p>
            <a:fld id="{B7B886DB-A2D9-4379-A7BE-E36474F7753C}" type="slidenum">
              <a:rPr lang="nl-BE" smtClean="0"/>
              <a:pPr/>
              <a:t>71</a:t>
            </a:fld>
            <a:endParaRPr lang="nl-BE" dirty="0"/>
          </a:p>
        </p:txBody>
      </p:sp>
    </p:spTree>
    <p:extLst>
      <p:ext uri="{BB962C8B-B14F-4D97-AF65-F5344CB8AC3E}">
        <p14:creationId xmlns:p14="http://schemas.microsoft.com/office/powerpoint/2010/main" val="10053022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5">
            <a:extLst>
              <a:ext uri="{FF2B5EF4-FFF2-40B4-BE49-F238E27FC236}">
                <a16:creationId xmlns:a16="http://schemas.microsoft.com/office/drawing/2014/main" id="{564F7EC6-C41D-841D-85F8-6D4B4BB7B686}"/>
              </a:ext>
            </a:extLst>
          </p:cNvPr>
          <p:cNvSpPr>
            <a:spLocks noGrp="1"/>
          </p:cNvSpPr>
          <p:nvPr>
            <p:ph type="subTitle" idx="1"/>
          </p:nvPr>
        </p:nvSpPr>
        <p:spPr>
          <a:xfrm>
            <a:off x="2778710" y="4219575"/>
            <a:ext cx="9099611" cy="618756"/>
          </a:xfrm>
        </p:spPr>
        <p:txBody>
          <a:bodyPr>
            <a:normAutofit lnSpcReduction="10000"/>
          </a:bodyPr>
          <a:lstStyle/>
          <a:p>
            <a:r>
              <a:rPr lang="nl-NL" dirty="0"/>
              <a:t> </a:t>
            </a:r>
            <a:r>
              <a:rPr lang="nl-NL" sz="2400" dirty="0"/>
              <a:t>… et </a:t>
            </a:r>
            <a:r>
              <a:rPr lang="nl-NL" sz="2400" dirty="0" err="1"/>
              <a:t>un</a:t>
            </a:r>
            <a:r>
              <a:rPr lang="nl-NL" sz="2400" dirty="0"/>
              <a:t> </a:t>
            </a:r>
            <a:r>
              <a:rPr lang="nl-NL" sz="2400" dirty="0" err="1"/>
              <a:t>remerciement</a:t>
            </a:r>
            <a:r>
              <a:rPr lang="nl-NL" sz="2400" dirty="0"/>
              <a:t> particulier à Google image </a:t>
            </a:r>
          </a:p>
        </p:txBody>
      </p:sp>
      <p:sp>
        <p:nvSpPr>
          <p:cNvPr id="5" name="Titre 4">
            <a:extLst>
              <a:ext uri="{FF2B5EF4-FFF2-40B4-BE49-F238E27FC236}">
                <a16:creationId xmlns:a16="http://schemas.microsoft.com/office/drawing/2014/main" id="{4C73792A-075A-EA40-9883-32743B91F007}"/>
              </a:ext>
            </a:extLst>
          </p:cNvPr>
          <p:cNvSpPr>
            <a:spLocks noGrp="1"/>
          </p:cNvSpPr>
          <p:nvPr>
            <p:ph type="title"/>
          </p:nvPr>
        </p:nvSpPr>
        <p:spPr/>
        <p:txBody>
          <a:bodyPr>
            <a:normAutofit fontScale="90000"/>
          </a:bodyPr>
          <a:lstStyle/>
          <a:p>
            <a:br>
              <a:rPr lang="fr-BE" dirty="0"/>
            </a:br>
            <a:r>
              <a:rPr lang="fr-BE" sz="4900" dirty="0"/>
              <a:t>Remerciements</a:t>
            </a:r>
            <a:r>
              <a:rPr lang="fr-BE" dirty="0"/>
              <a:t> </a:t>
            </a:r>
            <a:br>
              <a:rPr lang="fr-BE" dirty="0"/>
            </a:br>
            <a:endParaRPr lang="fr-BE" dirty="0"/>
          </a:p>
        </p:txBody>
      </p:sp>
      <p:sp>
        <p:nvSpPr>
          <p:cNvPr id="4" name="Espace réservé du numéro de diapositive 3">
            <a:extLst>
              <a:ext uri="{FF2B5EF4-FFF2-40B4-BE49-F238E27FC236}">
                <a16:creationId xmlns:a16="http://schemas.microsoft.com/office/drawing/2014/main" id="{54F609EE-5EBC-D0E1-D723-95139CBBF2B6}"/>
              </a:ext>
            </a:extLst>
          </p:cNvPr>
          <p:cNvSpPr>
            <a:spLocks noGrp="1"/>
          </p:cNvSpPr>
          <p:nvPr>
            <p:ph type="sldNum" sz="quarter" idx="4294967295"/>
          </p:nvPr>
        </p:nvSpPr>
        <p:spPr>
          <a:xfrm>
            <a:off x="11668125" y="-14288"/>
            <a:ext cx="523875" cy="365126"/>
          </a:xfrm>
        </p:spPr>
        <p:txBody>
          <a:bodyPr/>
          <a:lstStyle/>
          <a:p>
            <a:fld id="{B7B886DB-A2D9-4379-A7BE-E36474F7753C}" type="slidenum">
              <a:rPr lang="nl-BE" smtClean="0"/>
              <a:pPr/>
              <a:t>72</a:t>
            </a:fld>
            <a:endParaRPr lang="nl-BE" dirty="0"/>
          </a:p>
        </p:txBody>
      </p:sp>
      <p:pic>
        <p:nvPicPr>
          <p:cNvPr id="21506" name="Picture 2" descr="Un dessin pour dire merci ! – Mairie de Garidech">
            <a:extLst>
              <a:ext uri="{FF2B5EF4-FFF2-40B4-BE49-F238E27FC236}">
                <a16:creationId xmlns:a16="http://schemas.microsoft.com/office/drawing/2014/main" id="{2EA61A2F-4525-B251-279F-24116D0E5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9804" y="2196379"/>
            <a:ext cx="25431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280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93991-A24B-CA6C-185F-946252501A54}"/>
              </a:ext>
            </a:extLst>
          </p:cNvPr>
          <p:cNvSpPr>
            <a:spLocks noGrp="1"/>
          </p:cNvSpPr>
          <p:nvPr>
            <p:ph type="title"/>
          </p:nvPr>
        </p:nvSpPr>
        <p:spPr/>
        <p:txBody>
          <a:bodyPr/>
          <a:lstStyle/>
          <a:p>
            <a:r>
              <a:rPr lang="nl-BE" dirty="0"/>
              <a:t>Recettes</a:t>
            </a:r>
          </a:p>
        </p:txBody>
      </p:sp>
      <p:sp>
        <p:nvSpPr>
          <p:cNvPr id="3" name="Espace réservé du contenu 2">
            <a:extLst>
              <a:ext uri="{FF2B5EF4-FFF2-40B4-BE49-F238E27FC236}">
                <a16:creationId xmlns:a16="http://schemas.microsoft.com/office/drawing/2014/main" id="{12283D88-829A-BFB8-7A1F-5B30F2D978FE}"/>
              </a:ext>
            </a:extLst>
          </p:cNvPr>
          <p:cNvSpPr>
            <a:spLocks noGrp="1"/>
          </p:cNvSpPr>
          <p:nvPr>
            <p:ph idx="1"/>
          </p:nvPr>
        </p:nvSpPr>
        <p:spPr/>
        <p:txBody>
          <a:bodyPr/>
          <a:lstStyle/>
          <a:p>
            <a:pPr marL="0" indent="0" algn="l">
              <a:buNone/>
            </a:pPr>
            <a:r>
              <a:rPr lang="fr-BE" b="0" i="0" dirty="0">
                <a:solidFill>
                  <a:srgbClr val="22262A"/>
                </a:solidFill>
                <a:effectLst/>
              </a:rPr>
              <a:t>Les principales sources de financement des hôpitaux sont </a:t>
            </a:r>
          </a:p>
          <a:p>
            <a:pPr algn="l"/>
            <a:r>
              <a:rPr lang="fr-BE" b="0" i="0" dirty="0">
                <a:solidFill>
                  <a:srgbClr val="22262A"/>
                </a:solidFill>
                <a:effectLst/>
              </a:rPr>
              <a:t>le budget des moyens financiers (BMF) </a:t>
            </a:r>
            <a:endParaRPr lang="fr-BE" dirty="0">
              <a:solidFill>
                <a:srgbClr val="22262A"/>
              </a:solidFill>
            </a:endParaRPr>
          </a:p>
          <a:p>
            <a:pPr algn="l"/>
            <a:r>
              <a:rPr lang="fr-BE" b="0" i="0" dirty="0">
                <a:solidFill>
                  <a:srgbClr val="22262A"/>
                </a:solidFill>
                <a:effectLst/>
              </a:rPr>
              <a:t>les rétrocessions d’honoraires des médecins, des dentistes et de certaines catégories de personnel soignant et paramédical </a:t>
            </a:r>
            <a:endParaRPr lang="fr-BE" dirty="0">
              <a:solidFill>
                <a:srgbClr val="22262A"/>
              </a:solidFill>
            </a:endParaRPr>
          </a:p>
          <a:p>
            <a:pPr algn="l"/>
            <a:r>
              <a:rPr lang="fr-BE" b="0" i="0" dirty="0">
                <a:solidFill>
                  <a:srgbClr val="22262A"/>
                </a:solidFill>
                <a:effectLst/>
              </a:rPr>
              <a:t>les forfaits INAMI </a:t>
            </a:r>
            <a:endParaRPr lang="fr-BE" dirty="0">
              <a:solidFill>
                <a:srgbClr val="22262A"/>
              </a:solidFill>
            </a:endParaRPr>
          </a:p>
          <a:p>
            <a:pPr algn="l"/>
            <a:r>
              <a:rPr lang="fr-BE" b="0" i="0" dirty="0">
                <a:solidFill>
                  <a:srgbClr val="22262A"/>
                </a:solidFill>
                <a:effectLst/>
              </a:rPr>
              <a:t>les produits pharmaceutiques et assimilés </a:t>
            </a:r>
            <a:endParaRPr lang="fr-BE" dirty="0">
              <a:solidFill>
                <a:srgbClr val="22262A"/>
              </a:solidFill>
            </a:endParaRPr>
          </a:p>
          <a:p>
            <a:pPr algn="l"/>
            <a:r>
              <a:rPr lang="fr-BE" b="0" i="0" dirty="0">
                <a:solidFill>
                  <a:srgbClr val="22262A"/>
                </a:solidFill>
                <a:effectLst/>
              </a:rPr>
              <a:t>les suppléments de chambre </a:t>
            </a:r>
            <a:endParaRPr lang="fr-BE" dirty="0">
              <a:solidFill>
                <a:srgbClr val="22262A"/>
              </a:solidFill>
            </a:endParaRPr>
          </a:p>
          <a:p>
            <a:pPr algn="l"/>
            <a:r>
              <a:rPr lang="fr-BE" b="0" i="0" dirty="0">
                <a:solidFill>
                  <a:srgbClr val="22262A"/>
                </a:solidFill>
                <a:effectLst/>
              </a:rPr>
              <a:t>produits accessoires </a:t>
            </a:r>
            <a:endParaRPr lang="fr-BE" dirty="0"/>
          </a:p>
        </p:txBody>
      </p:sp>
      <p:sp>
        <p:nvSpPr>
          <p:cNvPr id="5" name="Slide Number Placeholder 4">
            <a:extLst>
              <a:ext uri="{FF2B5EF4-FFF2-40B4-BE49-F238E27FC236}">
                <a16:creationId xmlns:a16="http://schemas.microsoft.com/office/drawing/2014/main" id="{1780820E-F061-AFEB-900B-53108C24A07F}"/>
              </a:ext>
            </a:extLst>
          </p:cNvPr>
          <p:cNvSpPr>
            <a:spLocks noGrp="1"/>
          </p:cNvSpPr>
          <p:nvPr>
            <p:ph type="sldNum" sz="quarter" idx="4"/>
          </p:nvPr>
        </p:nvSpPr>
        <p:spPr/>
        <p:txBody>
          <a:bodyPr/>
          <a:lstStyle/>
          <a:p>
            <a:fld id="{B7B886DB-A2D9-4379-A7BE-E36474F7753C}" type="slidenum">
              <a:rPr lang="nl-BE" smtClean="0"/>
              <a:pPr/>
              <a:t>8</a:t>
            </a:fld>
            <a:endParaRPr lang="nl-BE" dirty="0"/>
          </a:p>
        </p:txBody>
      </p:sp>
    </p:spTree>
    <p:extLst>
      <p:ext uri="{BB962C8B-B14F-4D97-AF65-F5344CB8AC3E}">
        <p14:creationId xmlns:p14="http://schemas.microsoft.com/office/powerpoint/2010/main" val="3217697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01B089-79D6-1AD8-42C5-84FCFD816E5F}"/>
              </a:ext>
            </a:extLst>
          </p:cNvPr>
          <p:cNvSpPr txBox="1"/>
          <p:nvPr/>
        </p:nvSpPr>
        <p:spPr>
          <a:xfrm>
            <a:off x="297596" y="325332"/>
            <a:ext cx="11894404" cy="646331"/>
          </a:xfrm>
          <a:prstGeom prst="rect">
            <a:avLst/>
          </a:prstGeom>
          <a:noFill/>
        </p:spPr>
        <p:txBody>
          <a:bodyPr wrap="square">
            <a:spAutoFit/>
          </a:bodyPr>
          <a:lstStyle/>
          <a:p>
            <a:r>
              <a:rPr lang="fr-BE" dirty="0">
                <a:solidFill>
                  <a:schemeClr val="bg2">
                    <a:lumMod val="25000"/>
                  </a:schemeClr>
                </a:solidFill>
                <a:latin typeface="Open Sans" pitchFamily="2" charset="0"/>
                <a:ea typeface="Open Sans" pitchFamily="2" charset="0"/>
                <a:cs typeface="Open Sans" pitchFamily="2" charset="0"/>
              </a:rPr>
              <a:t>RESULTATENREKENING NA VERDELING </a:t>
            </a:r>
            <a:r>
              <a:rPr lang="fr-BE" dirty="0">
                <a:solidFill>
                  <a:schemeClr val="tx1">
                    <a:lumMod val="50000"/>
                    <a:lumOff val="50000"/>
                  </a:schemeClr>
                </a:solidFill>
                <a:latin typeface="Open Sans" pitchFamily="2" charset="0"/>
                <a:ea typeface="Open Sans" pitchFamily="2" charset="0"/>
                <a:cs typeface="Open Sans" pitchFamily="2" charset="0"/>
              </a:rPr>
              <a:t>[M€]</a:t>
            </a:r>
          </a:p>
          <a:p>
            <a:r>
              <a:rPr lang="fr-BE" i="1" dirty="0">
                <a:solidFill>
                  <a:schemeClr val="tx1">
                    <a:lumMod val="75000"/>
                    <a:lumOff val="25000"/>
                  </a:schemeClr>
                </a:solidFill>
                <a:latin typeface="Open Sans" pitchFamily="2" charset="0"/>
                <a:ea typeface="Open Sans" pitchFamily="2" charset="0"/>
                <a:cs typeface="Open Sans" pitchFamily="2" charset="0"/>
              </a:rPr>
              <a:t>– JAAR 2021, </a:t>
            </a:r>
            <a:r>
              <a:rPr lang="fr-BE" i="1" dirty="0" err="1">
                <a:solidFill>
                  <a:schemeClr val="tx1">
                    <a:lumMod val="75000"/>
                    <a:lumOff val="25000"/>
                  </a:schemeClr>
                </a:solidFill>
                <a:latin typeface="Open Sans" pitchFamily="2" charset="0"/>
                <a:ea typeface="Open Sans" pitchFamily="2" charset="0"/>
                <a:cs typeface="Open Sans" pitchFamily="2" charset="0"/>
              </a:rPr>
              <a:t>alle</a:t>
            </a:r>
            <a:r>
              <a:rPr lang="fr-BE" i="1" dirty="0">
                <a:solidFill>
                  <a:schemeClr val="tx1">
                    <a:lumMod val="75000"/>
                    <a:lumOff val="25000"/>
                  </a:schemeClr>
                </a:solidFill>
                <a:latin typeface="Open Sans" pitchFamily="2" charset="0"/>
                <a:ea typeface="Open Sans" pitchFamily="2" charset="0"/>
                <a:cs typeface="Open Sans" pitchFamily="2" charset="0"/>
              </a:rPr>
              <a:t> </a:t>
            </a:r>
            <a:r>
              <a:rPr lang="fr-BE" i="1" dirty="0" err="1">
                <a:solidFill>
                  <a:schemeClr val="tx1">
                    <a:lumMod val="75000"/>
                    <a:lumOff val="25000"/>
                  </a:schemeClr>
                </a:solidFill>
                <a:latin typeface="Open Sans" pitchFamily="2" charset="0"/>
                <a:ea typeface="Open Sans" pitchFamily="2" charset="0"/>
                <a:cs typeface="Open Sans" pitchFamily="2" charset="0"/>
              </a:rPr>
              <a:t>ziekenhuizen</a:t>
            </a:r>
            <a:r>
              <a:rPr lang="fr-BE" dirty="0">
                <a:solidFill>
                  <a:schemeClr val="bg2">
                    <a:lumMod val="25000"/>
                  </a:schemeClr>
                </a:solidFill>
                <a:latin typeface="Open Sans" pitchFamily="2" charset="0"/>
                <a:ea typeface="Open Sans" pitchFamily="2" charset="0"/>
                <a:cs typeface="Open Sans" pitchFamily="2" charset="0"/>
              </a:rPr>
              <a:t>	</a:t>
            </a:r>
            <a:endParaRPr lang="fr-BE" dirty="0">
              <a:solidFill>
                <a:schemeClr val="bg2">
                  <a:lumMod val="50000"/>
                </a:schemeClr>
              </a:solidFill>
              <a:latin typeface="Open Sans" pitchFamily="2" charset="0"/>
              <a:ea typeface="Open Sans" pitchFamily="2" charset="0"/>
              <a:cs typeface="Open Sans" pitchFamily="2" charset="0"/>
            </a:endParaRPr>
          </a:p>
        </p:txBody>
      </p:sp>
      <p:graphicFrame>
        <p:nvGraphicFramePr>
          <p:cNvPr id="7" name="Chart 6">
            <a:extLst>
              <a:ext uri="{FF2B5EF4-FFF2-40B4-BE49-F238E27FC236}">
                <a16:creationId xmlns:a16="http://schemas.microsoft.com/office/drawing/2014/main" id="{56BD9A29-8112-C53E-8898-4C7BC3D1C97F}"/>
              </a:ext>
            </a:extLst>
          </p:cNvPr>
          <p:cNvGraphicFramePr>
            <a:graphicFrameLocks/>
          </p:cNvGraphicFramePr>
          <p:nvPr/>
        </p:nvGraphicFramePr>
        <p:xfrm>
          <a:off x="1452880" y="1115060"/>
          <a:ext cx="7934960" cy="566166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8853B685-5D32-66BD-52E4-98F065A7EFF7}"/>
              </a:ext>
            </a:extLst>
          </p:cNvPr>
          <p:cNvSpPr txBox="1"/>
          <p:nvPr/>
        </p:nvSpPr>
        <p:spPr>
          <a:xfrm>
            <a:off x="9281160" y="720196"/>
            <a:ext cx="2286000" cy="646331"/>
          </a:xfrm>
          <a:prstGeom prst="rect">
            <a:avLst/>
          </a:prstGeom>
          <a:noFill/>
        </p:spPr>
        <p:txBody>
          <a:bodyPr wrap="square" rtlCol="0">
            <a:spAutoFit/>
          </a:bodyPr>
          <a:lstStyle/>
          <a:p>
            <a:pPr algn="ctr"/>
            <a:r>
              <a:rPr lang="fr-BE" dirty="0">
                <a:solidFill>
                  <a:schemeClr val="bg2">
                    <a:lumMod val="25000"/>
                  </a:schemeClr>
                </a:solidFill>
              </a:rPr>
              <a:t>TOTALE OMZET</a:t>
            </a:r>
          </a:p>
          <a:p>
            <a:pPr algn="ctr"/>
            <a:r>
              <a:rPr lang="en-US" b="1" dirty="0">
                <a:solidFill>
                  <a:schemeClr val="tx1">
                    <a:lumMod val="75000"/>
                    <a:lumOff val="25000"/>
                  </a:schemeClr>
                </a:solidFill>
              </a:rPr>
              <a:t>23.887,52 M€</a:t>
            </a:r>
          </a:p>
        </p:txBody>
      </p:sp>
      <p:sp>
        <p:nvSpPr>
          <p:cNvPr id="14" name="TextBox 13">
            <a:extLst>
              <a:ext uri="{FF2B5EF4-FFF2-40B4-BE49-F238E27FC236}">
                <a16:creationId xmlns:a16="http://schemas.microsoft.com/office/drawing/2014/main" id="{C112D597-7010-383C-C78E-F08F3DD11EAD}"/>
              </a:ext>
            </a:extLst>
          </p:cNvPr>
          <p:cNvSpPr txBox="1"/>
          <p:nvPr/>
        </p:nvSpPr>
        <p:spPr>
          <a:xfrm>
            <a:off x="297597" y="6409557"/>
            <a:ext cx="2503844" cy="246221"/>
          </a:xfrm>
          <a:prstGeom prst="rect">
            <a:avLst/>
          </a:prstGeom>
          <a:noFill/>
        </p:spPr>
        <p:txBody>
          <a:bodyPr wrap="square" rtlCol="0">
            <a:spAutoFit/>
          </a:bodyPr>
          <a:lstStyle>
            <a:defPPr>
              <a:defRPr lang="en-US"/>
            </a:defPPr>
            <a:lvl1pPr algn="r">
              <a:defRPr sz="1050">
                <a:solidFill>
                  <a:schemeClr val="bg2">
                    <a:lumMod val="50000"/>
                  </a:schemeClr>
                </a:solidFill>
              </a:defRPr>
            </a:lvl1pPr>
          </a:lstStyle>
          <a:p>
            <a:pPr algn="l"/>
            <a:r>
              <a:rPr lang="fr-BE" sz="1000" dirty="0">
                <a:latin typeface="Open Sans" pitchFamily="2" charset="0"/>
                <a:ea typeface="Open Sans" pitchFamily="2" charset="0"/>
                <a:cs typeface="Open Sans" pitchFamily="2" charset="0"/>
              </a:rPr>
              <a:t>FINHOSTA </a:t>
            </a:r>
            <a:r>
              <a:rPr lang="fr-BE" sz="1000" dirty="0" err="1">
                <a:latin typeface="Open Sans" pitchFamily="2" charset="0"/>
                <a:ea typeface="Open Sans" pitchFamily="2" charset="0"/>
                <a:cs typeface="Open Sans" pitchFamily="2" charset="0"/>
              </a:rPr>
              <a:t>gegevens</a:t>
            </a:r>
            <a:r>
              <a:rPr lang="fr-BE" sz="1000" dirty="0">
                <a:latin typeface="Open Sans" pitchFamily="2" charset="0"/>
                <a:ea typeface="Open Sans" pitchFamily="2" charset="0"/>
                <a:cs typeface="Open Sans" pitchFamily="2" charset="0"/>
              </a:rPr>
              <a:t> 2021</a:t>
            </a:r>
          </a:p>
        </p:txBody>
      </p:sp>
    </p:spTree>
    <p:extLst>
      <p:ext uri="{BB962C8B-B14F-4D97-AF65-F5344CB8AC3E}">
        <p14:creationId xmlns:p14="http://schemas.microsoft.com/office/powerpoint/2010/main" val="983170913"/>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ncipes du financement actuel des hôpitaux" id="{76A3E9A4-6743-4F39-9C99-0270F9B30BDA}" vid="{2E61FC8B-9D5A-4F77-B067-4CDE883EB6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ETOP_x003a_ xmlns="925c5799-df81-4ad1-b8f3-fd6343df0a06" xsi:nil="true"/>
    <TaxCatchAll xmlns="116ff561-9f70-4146-a667-e8eb881c6082" xsi:nil="true"/>
    <lcf76f155ced4ddcb4097134ff3c332f xmlns="925c5799-df81-4ad1-b8f3-fd6343df0a0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92AAB233F0F0419CAB89B125EBD173" ma:contentTypeVersion="20" ma:contentTypeDescription="Crée un document." ma:contentTypeScope="" ma:versionID="c54a186b3bdffd83502b0f43fb9ae94a">
  <xsd:schema xmlns:xsd="http://www.w3.org/2001/XMLSchema" xmlns:xs="http://www.w3.org/2001/XMLSchema" xmlns:p="http://schemas.microsoft.com/office/2006/metadata/properties" xmlns:ns2="925c5799-df81-4ad1-b8f3-fd6343df0a06" xmlns:ns3="116ff561-9f70-4146-a667-e8eb881c6082" targetNamespace="http://schemas.microsoft.com/office/2006/metadata/properties" ma:root="true" ma:fieldsID="fbc69304a3c97c03100b83d175dac5a9" ns2:_="" ns3:_="">
    <xsd:import namespace="925c5799-df81-4ad1-b8f3-fd6343df0a06"/>
    <xsd:import namespace="116ff561-9f70-4146-a667-e8eb881c608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3:TaxCatchAll" minOccurs="0"/>
                <xsd:element ref="ns2:lcf76f155ced4ddcb4097134ff3c332f" minOccurs="0"/>
                <xsd:element ref="ns2:MediaServiceLocation" minOccurs="0"/>
                <xsd:element ref="ns2:LETOP_x003a_"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5c5799-df81-4ad1-b8f3-fd6343df0a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3677b756-bb6c-42c0-a500-a3c5d40b597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element name="LETOP_x003a_" ma:index="24" nillable="true" ma:displayName="LET OP: " ma:description="Bij afdrukken, onder het instellen van de juiste printer, bij &quot;printereigenschappen&quot; Kies je onder &quot;Invoerlade&quot; - &quot;Handinvoerlade&quot; !! + doe de lade aan de rechterkant van de printer open en leg het blad omgekeerd (dus met de achterkant naar boven) in de lade. " ma:format="Dropdown" ma:internalName="LETOP_x003a_">
      <xsd:simpleType>
        <xsd:restriction base="dms:Note">
          <xsd:maxLength value="255"/>
        </xsd:restrictio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6ff561-9f70-4146-a667-e8eb881c6082"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0" nillable="true" ma:displayName="Taxonomy Catch All Column" ma:hidden="true" ma:list="{9ccd588c-9aba-4ee3-8c7a-d744c2ead6d9}" ma:internalName="TaxCatchAll" ma:showField="CatchAllData" ma:web="116ff561-9f70-4146-a667-e8eb881c60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FAA238-750C-4EEC-BBF9-F765F36E14CC}">
  <ds:schemaRefs>
    <ds:schemaRef ds:uri="http://schemas.microsoft.com/office/2006/metadata/properties"/>
    <ds:schemaRef ds:uri="http://purl.org/dc/terms/"/>
    <ds:schemaRef ds:uri="http://purl.org/dc/dcmitype/"/>
    <ds:schemaRef ds:uri="925c5799-df81-4ad1-b8f3-fd6343df0a06"/>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116ff561-9f70-4146-a667-e8eb881c6082"/>
    <ds:schemaRef ds:uri="http://www.w3.org/XML/1998/namespace"/>
  </ds:schemaRefs>
</ds:datastoreItem>
</file>

<file path=customXml/itemProps2.xml><?xml version="1.0" encoding="utf-8"?>
<ds:datastoreItem xmlns:ds="http://schemas.openxmlformats.org/officeDocument/2006/customXml" ds:itemID="{AD4390D0-3905-4339-85C1-6D645A14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5c5799-df81-4ad1-b8f3-fd6343df0a06"/>
    <ds:schemaRef ds:uri="116ff561-9f70-4146-a667-e8eb881c60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D83429-D32F-4FC5-8731-AF7D1FE4C0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3661</Words>
  <Application>Microsoft Office PowerPoint</Application>
  <PresentationFormat>Grand écran</PresentationFormat>
  <Paragraphs>495</Paragraphs>
  <Slides>72</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72</vt:i4>
      </vt:variant>
    </vt:vector>
  </HeadingPairs>
  <TitlesOfParts>
    <vt:vector size="82" baseType="lpstr">
      <vt:lpstr>-apple-system</vt:lpstr>
      <vt:lpstr>Arial</vt:lpstr>
      <vt:lpstr>Arial Black</vt:lpstr>
      <vt:lpstr>Calibri</vt:lpstr>
      <vt:lpstr>CG Times</vt:lpstr>
      <vt:lpstr>Open Sans</vt:lpstr>
      <vt:lpstr>Tahoma</vt:lpstr>
      <vt:lpstr>Times New Roman</vt:lpstr>
      <vt:lpstr>Wingdings</vt:lpstr>
      <vt:lpstr>Office Theme</vt:lpstr>
      <vt:lpstr>Principes du  financement actuel des hôpitaux</vt:lpstr>
      <vt:lpstr>Quelques chiffres</vt:lpstr>
      <vt:lpstr>Présentation PowerPoint</vt:lpstr>
      <vt:lpstr>Approches du financement</vt:lpstr>
      <vt:lpstr>Présentation PowerPoint</vt:lpstr>
      <vt:lpstr>Coûts</vt:lpstr>
      <vt:lpstr>Présentation PowerPoint</vt:lpstr>
      <vt:lpstr>Recettes</vt:lpstr>
      <vt:lpstr>Présentation PowerPoint</vt:lpstr>
      <vt:lpstr>Présentation PowerPoint</vt:lpstr>
      <vt:lpstr>Les sources de financement</vt:lpstr>
      <vt:lpstr>Les Honoraires</vt:lpstr>
      <vt:lpstr>Honoraires</vt:lpstr>
      <vt:lpstr> </vt:lpstr>
      <vt:lpstr>Le BMF (Budget des Moyens Financiers)</vt:lpstr>
      <vt:lpstr>Budget Global et Budget des Moyens Financiers</vt:lpstr>
      <vt:lpstr>Présentation PowerPoint</vt:lpstr>
      <vt:lpstr>Que couvre le BMF ?</vt:lpstr>
      <vt:lpstr>Comment est réparti le Budget Global ?</vt:lpstr>
      <vt:lpstr>Le BMF  … assez simple …</vt:lpstr>
      <vt:lpstr>Principes du financement par le BMF</vt:lpstr>
      <vt:lpstr>Principes du financement par le BMF</vt:lpstr>
      <vt:lpstr>Constitution du BMF</vt:lpstr>
      <vt:lpstr>Principes du financement par le BMF</vt:lpstr>
      <vt:lpstr>Présentation PowerPoint</vt:lpstr>
      <vt:lpstr>Présentation PowerPoint</vt:lpstr>
      <vt:lpstr>Le BMF  … assez simple …sous partie A</vt:lpstr>
      <vt:lpstr>Sous Partie A</vt:lpstr>
      <vt:lpstr>Le BMF  … assez simple … sous partie B1</vt:lpstr>
      <vt:lpstr>Sous partie B1- Principes</vt:lpstr>
      <vt:lpstr>Sous partie B1- Calcul</vt:lpstr>
      <vt:lpstr>Sous partie B1</vt:lpstr>
      <vt:lpstr>Sous partie B1- Calcul</vt:lpstr>
      <vt:lpstr>Le BMF  … assez simple … sous partie B2</vt:lpstr>
      <vt:lpstr>Sous partie B2 - Principes</vt:lpstr>
      <vt:lpstr>Sous partie B2 – notion d’activité justifiée </vt:lpstr>
      <vt:lpstr>Sous partie B2 – principes du calcul</vt:lpstr>
      <vt:lpstr>Sous partie B2 – notion de points</vt:lpstr>
      <vt:lpstr>Sous pattie B2 – principe de calcul  financement de base</vt:lpstr>
      <vt:lpstr>Sous partie B2 – principe de calcul  financement complémentaire</vt:lpstr>
      <vt:lpstr>Sous partie B2 – points supplémentaires</vt:lpstr>
      <vt:lpstr>Sous partie B2    – points supplémentaires pour soins intensifs, Quartier opératoire, urgence, stérilisation </vt:lpstr>
      <vt:lpstr>Exemple - calcul points supplémentaires pour            Quartier opératoire</vt:lpstr>
      <vt:lpstr>Sous partie B2 – principe de calcul des points supplémentaires pour  les produits médicaux</vt:lpstr>
      <vt:lpstr>Sous partie B2 – tendances des lits justifiés</vt:lpstr>
      <vt:lpstr>Le BMF  … assez simple … sous partie B3</vt:lpstr>
      <vt:lpstr>Sous partie B3</vt:lpstr>
      <vt:lpstr>Le BMF  … assez simple … sous partie B4</vt:lpstr>
      <vt:lpstr>Sous partie B4 - Principes</vt:lpstr>
      <vt:lpstr>Sous partie B4 – quelques éléments</vt:lpstr>
      <vt:lpstr>Sous partie B4 – quelques éléments</vt:lpstr>
      <vt:lpstr>Le BMF  … assez simple … sous partie B5</vt:lpstr>
      <vt:lpstr>Sous partie B5</vt:lpstr>
      <vt:lpstr>Le BMF  … assez simple … sous partie B6</vt:lpstr>
      <vt:lpstr>Sous partie B6</vt:lpstr>
      <vt:lpstr>Le BMF  … assez simple … sous partie B7</vt:lpstr>
      <vt:lpstr>Sous partie B7</vt:lpstr>
      <vt:lpstr>Le BMF  … assez simple … sous partie B8</vt:lpstr>
      <vt:lpstr>Sous partie B8</vt:lpstr>
      <vt:lpstr>Le BMF  … assez simple … sous partie B9</vt:lpstr>
      <vt:lpstr>Sous Partie B9</vt:lpstr>
      <vt:lpstr>Le BMF  … assez simple … sous partie  C2</vt:lpstr>
      <vt:lpstr>Sous partie C2</vt:lpstr>
      <vt:lpstr>Les patients</vt:lpstr>
      <vt:lpstr>Au centre des soins …. Les patients</vt:lpstr>
      <vt:lpstr>Les perspectives ?</vt:lpstr>
      <vt:lpstr>Les limites et les évolutions attendues du système</vt:lpstr>
      <vt:lpstr>Les limites et les évolutions attendues du système</vt:lpstr>
      <vt:lpstr>réforme structurelle en cours  </vt:lpstr>
      <vt:lpstr> Questions ou remarques ?                            com.finhosp@health.fgov.be  </vt:lpstr>
      <vt:lpstr>En savoir plus ? </vt:lpstr>
      <vt:lpstr> Remerciements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Donald Leclau (SPF Santé Publique - FOD Volksgezondheid)</dc:creator>
  <cp:lastModifiedBy>f.viroux@absym-wallonie.be</cp:lastModifiedBy>
  <cp:revision>153</cp:revision>
  <dcterms:created xsi:type="dcterms:W3CDTF">2023-09-26T10:19:28Z</dcterms:created>
  <dcterms:modified xsi:type="dcterms:W3CDTF">2024-02-19T12:50:01Z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0x0101000292AAB233F0F0419CAB89B125EBD173</vt:lpwstr>
  </property>
</Properties>
</file>